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3" r:id="rId2"/>
    <p:sldId id="275" r:id="rId3"/>
    <p:sldId id="279" r:id="rId4"/>
    <p:sldId id="278" r:id="rId5"/>
    <p:sldId id="280" r:id="rId6"/>
    <p:sldId id="281" r:id="rId7"/>
    <p:sldId id="277" r:id="rId8"/>
    <p:sldId id="276" r:id="rId9"/>
    <p:sldId id="284" r:id="rId10"/>
  </p:sldIdLst>
  <p:sldSz cx="12192000" cy="6858000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5A9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0" d="100"/>
          <a:sy n="110" d="100"/>
        </p:scale>
        <p:origin x="492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1_Κεν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F6BABD-FC1E-43E9-A9ED-EBF32F4C6D96}" type="datetimeFigureOut">
              <a:rPr lang="el-GR" smtClean="0"/>
              <a:t>20/6/2022</a:t>
            </a:fld>
            <a:endParaRPr lang="el-G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l-GR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FBA6B6-2F2F-4FCD-857A-1D9DC96749B1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1189193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989F1318-70AE-9B28-A95A-1DF91BEDCC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εικόνας 2">
            <a:extLst>
              <a:ext uri="{FF2B5EF4-FFF2-40B4-BE49-F238E27FC236}">
                <a16:creationId xmlns:a16="http://schemas.microsoft.com/office/drawing/2014/main" id="{99D871A7-59EE-566D-6AB0-5B6345BC56B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/>
          </a:p>
        </p:txBody>
      </p:sp>
      <p:sp>
        <p:nvSpPr>
          <p:cNvPr id="4" name="Θέση κειμένου 3">
            <a:extLst>
              <a:ext uri="{FF2B5EF4-FFF2-40B4-BE49-F238E27FC236}">
                <a16:creationId xmlns:a16="http://schemas.microsoft.com/office/drawing/2014/main" id="{6390940B-3D31-A20A-A149-7C103FFD3A0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5" name="Θέση ημερομηνίας 4">
            <a:extLst>
              <a:ext uri="{FF2B5EF4-FFF2-40B4-BE49-F238E27FC236}">
                <a16:creationId xmlns:a16="http://schemas.microsoft.com/office/drawing/2014/main" id="{81606BD3-7BCA-8423-B520-FB8BCC483A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B65DB7-536C-41D3-BAF4-072769508936}" type="datetimeFigureOut">
              <a:rPr lang="el-GR" smtClean="0"/>
              <a:t>20/6/2022</a:t>
            </a:fld>
            <a:endParaRPr lang="el-GR"/>
          </a:p>
        </p:txBody>
      </p:sp>
      <p:sp>
        <p:nvSpPr>
          <p:cNvPr id="6" name="Θέση υποσέλιδου 5">
            <a:extLst>
              <a:ext uri="{FF2B5EF4-FFF2-40B4-BE49-F238E27FC236}">
                <a16:creationId xmlns:a16="http://schemas.microsoft.com/office/drawing/2014/main" id="{BF12E00F-6B05-5EE7-5D6E-31329B2C36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Θέση αριθμού διαφάνειας 6">
            <a:extLst>
              <a:ext uri="{FF2B5EF4-FFF2-40B4-BE49-F238E27FC236}">
                <a16:creationId xmlns:a16="http://schemas.microsoft.com/office/drawing/2014/main" id="{162BF9BC-4726-0111-0C43-2483D7D882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1F38B-189F-4C72-8CBA-514396DB3644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2653225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99C17392-175C-C4E0-0721-5C033770FF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κατακόρυφου κειμένου 2">
            <a:extLst>
              <a:ext uri="{FF2B5EF4-FFF2-40B4-BE49-F238E27FC236}">
                <a16:creationId xmlns:a16="http://schemas.microsoft.com/office/drawing/2014/main" id="{779FEFAB-0803-E9B8-5D7C-422D2427DCB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id="{7D0EC173-A5B6-A488-E31B-80EF86CA77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B65DB7-536C-41D3-BAF4-072769508936}" type="datetimeFigureOut">
              <a:rPr lang="el-GR" smtClean="0"/>
              <a:t>20/6/2022</a:t>
            </a:fld>
            <a:endParaRPr lang="el-GR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id="{A5253AB0-DADE-8AED-F7FE-602058CBA2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id="{A7A32F20-EBEB-5A75-3AC0-39DD56B423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1F38B-189F-4C72-8CBA-514396DB3644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8320446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Κατακόρυφος τίτλος 1">
            <a:extLst>
              <a:ext uri="{FF2B5EF4-FFF2-40B4-BE49-F238E27FC236}">
                <a16:creationId xmlns:a16="http://schemas.microsoft.com/office/drawing/2014/main" id="{3B63B7F2-BA80-A406-A190-185E7162491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κατακόρυφου κειμένου 2">
            <a:extLst>
              <a:ext uri="{FF2B5EF4-FFF2-40B4-BE49-F238E27FC236}">
                <a16:creationId xmlns:a16="http://schemas.microsoft.com/office/drawing/2014/main" id="{93F75718-499A-4BFB-C276-3282810A0B9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id="{E7BC0217-B088-039E-3EB3-A5420A13C7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B65DB7-536C-41D3-BAF4-072769508936}" type="datetimeFigureOut">
              <a:rPr lang="el-GR" smtClean="0"/>
              <a:t>20/6/2022</a:t>
            </a:fld>
            <a:endParaRPr lang="el-GR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id="{1EA73FF0-0F31-693B-6F5C-BB3D0E4E3B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id="{859D9E30-251D-9359-E168-015E1ACDE7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1F38B-189F-4C72-8CBA-514396DB3644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7860118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5B837B4A-73B4-800C-8226-1BE3BF625EC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Υπότιτλος 2">
            <a:extLst>
              <a:ext uri="{FF2B5EF4-FFF2-40B4-BE49-F238E27FC236}">
                <a16:creationId xmlns:a16="http://schemas.microsoft.com/office/drawing/2014/main" id="{819B4F6E-802E-504F-19D9-0EB85F0B4D8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l-GR"/>
              <a:t>Κάντε κλικ για να επεξεργαστείτε τον υπότιτλο του υποδείγματος</a:t>
            </a:r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id="{C75F83E5-2A56-E32E-AD05-0DEBE37FE6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B65DB7-536C-41D3-BAF4-072769508936}" type="datetimeFigureOut">
              <a:rPr lang="el-GR" smtClean="0"/>
              <a:t>20/6/2022</a:t>
            </a:fld>
            <a:endParaRPr lang="el-GR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id="{C1E8FDD1-A241-2346-831D-D1478FB7CC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id="{E9545F23-2F5A-43B2-792B-5EB749DB16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1F38B-189F-4C72-8CBA-514396DB3644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4246463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876B5DD1-D287-C1E5-145C-355922D06C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EE9AC5EE-BAC6-6C51-3195-73556D8215F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id="{62AA9E97-D950-B4C9-AEF7-EF34E30CAB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B65DB7-536C-41D3-BAF4-072769508936}" type="datetimeFigureOut">
              <a:rPr lang="el-GR" smtClean="0"/>
              <a:t>20/6/2022</a:t>
            </a:fld>
            <a:endParaRPr lang="el-GR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id="{489C8E7B-22CA-A38E-FEBE-78D1E28EA0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id="{1BA55DA0-75B9-3CEB-C8EB-63174C031B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1F38B-189F-4C72-8CBA-514396DB3644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2042257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67BF5A94-D24F-BA17-C46D-B2814F9DE0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κειμένου 2">
            <a:extLst>
              <a:ext uri="{FF2B5EF4-FFF2-40B4-BE49-F238E27FC236}">
                <a16:creationId xmlns:a16="http://schemas.microsoft.com/office/drawing/2014/main" id="{E760CF48-1CB3-9A2D-3DAF-6707370A39E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id="{A1B7D0DD-88F1-5253-C689-45B1E99080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B65DB7-536C-41D3-BAF4-072769508936}" type="datetimeFigureOut">
              <a:rPr lang="el-GR" smtClean="0"/>
              <a:t>20/6/2022</a:t>
            </a:fld>
            <a:endParaRPr lang="el-GR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id="{1906E068-88BD-5D48-BC45-46FAE0B249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id="{DD7F7737-4C05-EF18-5CDB-E7223FF7C9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1F38B-189F-4C72-8CBA-514396DB3644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6784204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595C034D-D57C-AC9D-CAEA-55015EAB22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4B8D5104-8946-28E3-B6A5-6FACA962366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4" name="Θέση περιεχομένου 3">
            <a:extLst>
              <a:ext uri="{FF2B5EF4-FFF2-40B4-BE49-F238E27FC236}">
                <a16:creationId xmlns:a16="http://schemas.microsoft.com/office/drawing/2014/main" id="{AF345DCB-444B-F324-E124-248996EC1B6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5" name="Θέση ημερομηνίας 4">
            <a:extLst>
              <a:ext uri="{FF2B5EF4-FFF2-40B4-BE49-F238E27FC236}">
                <a16:creationId xmlns:a16="http://schemas.microsoft.com/office/drawing/2014/main" id="{2CBF2345-72C2-87E3-CCAE-A689301B0F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B65DB7-536C-41D3-BAF4-072769508936}" type="datetimeFigureOut">
              <a:rPr lang="el-GR" smtClean="0"/>
              <a:t>20/6/2022</a:t>
            </a:fld>
            <a:endParaRPr lang="el-GR"/>
          </a:p>
        </p:txBody>
      </p:sp>
      <p:sp>
        <p:nvSpPr>
          <p:cNvPr id="6" name="Θέση υποσέλιδου 5">
            <a:extLst>
              <a:ext uri="{FF2B5EF4-FFF2-40B4-BE49-F238E27FC236}">
                <a16:creationId xmlns:a16="http://schemas.microsoft.com/office/drawing/2014/main" id="{1E61D568-EB45-E8CB-71CE-37CCC35728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Θέση αριθμού διαφάνειας 6">
            <a:extLst>
              <a:ext uri="{FF2B5EF4-FFF2-40B4-BE49-F238E27FC236}">
                <a16:creationId xmlns:a16="http://schemas.microsoft.com/office/drawing/2014/main" id="{144FD86B-24EC-D242-EEF4-44881AB19E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1F38B-189F-4C72-8CBA-514396DB3644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2762137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20E38D02-EE3B-6954-167C-8C45494254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κειμένου 2">
            <a:extLst>
              <a:ext uri="{FF2B5EF4-FFF2-40B4-BE49-F238E27FC236}">
                <a16:creationId xmlns:a16="http://schemas.microsoft.com/office/drawing/2014/main" id="{7685CE3E-796C-C112-74A2-9D61D7C2513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4" name="Θέση περιεχομένου 3">
            <a:extLst>
              <a:ext uri="{FF2B5EF4-FFF2-40B4-BE49-F238E27FC236}">
                <a16:creationId xmlns:a16="http://schemas.microsoft.com/office/drawing/2014/main" id="{152A97D6-195E-82AD-8597-7F740CBD527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5" name="Θέση κειμένου 4">
            <a:extLst>
              <a:ext uri="{FF2B5EF4-FFF2-40B4-BE49-F238E27FC236}">
                <a16:creationId xmlns:a16="http://schemas.microsoft.com/office/drawing/2014/main" id="{7DD6D5DB-E392-DBBF-7888-6B20819E6AD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6" name="Θέση περιεχομένου 5">
            <a:extLst>
              <a:ext uri="{FF2B5EF4-FFF2-40B4-BE49-F238E27FC236}">
                <a16:creationId xmlns:a16="http://schemas.microsoft.com/office/drawing/2014/main" id="{A88CA47A-6851-B9C4-46BC-55E1CD1027F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7" name="Θέση ημερομηνίας 6">
            <a:extLst>
              <a:ext uri="{FF2B5EF4-FFF2-40B4-BE49-F238E27FC236}">
                <a16:creationId xmlns:a16="http://schemas.microsoft.com/office/drawing/2014/main" id="{7AD637F5-B31E-7BBC-7E7A-E8D1C64C8D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B65DB7-536C-41D3-BAF4-072769508936}" type="datetimeFigureOut">
              <a:rPr lang="el-GR" smtClean="0"/>
              <a:t>20/6/2022</a:t>
            </a:fld>
            <a:endParaRPr lang="el-GR"/>
          </a:p>
        </p:txBody>
      </p:sp>
      <p:sp>
        <p:nvSpPr>
          <p:cNvPr id="8" name="Θέση υποσέλιδου 7">
            <a:extLst>
              <a:ext uri="{FF2B5EF4-FFF2-40B4-BE49-F238E27FC236}">
                <a16:creationId xmlns:a16="http://schemas.microsoft.com/office/drawing/2014/main" id="{1CB9DC12-DFC6-D58B-E959-A018EFC3A2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Θέση αριθμού διαφάνειας 8">
            <a:extLst>
              <a:ext uri="{FF2B5EF4-FFF2-40B4-BE49-F238E27FC236}">
                <a16:creationId xmlns:a16="http://schemas.microsoft.com/office/drawing/2014/main" id="{69DB188E-9FD4-D146-55EF-77F5065BE7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1F38B-189F-4C72-8CBA-514396DB3644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5131270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77DE20E4-AA78-8188-D8A1-BF3FDCA0C8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ημερομηνίας 2">
            <a:extLst>
              <a:ext uri="{FF2B5EF4-FFF2-40B4-BE49-F238E27FC236}">
                <a16:creationId xmlns:a16="http://schemas.microsoft.com/office/drawing/2014/main" id="{DBAA138A-0827-EB46-709C-5DEA69F19E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B65DB7-536C-41D3-BAF4-072769508936}" type="datetimeFigureOut">
              <a:rPr lang="el-GR" smtClean="0"/>
              <a:t>20/6/2022</a:t>
            </a:fld>
            <a:endParaRPr lang="el-GR"/>
          </a:p>
        </p:txBody>
      </p:sp>
      <p:sp>
        <p:nvSpPr>
          <p:cNvPr id="4" name="Θέση υποσέλιδου 3">
            <a:extLst>
              <a:ext uri="{FF2B5EF4-FFF2-40B4-BE49-F238E27FC236}">
                <a16:creationId xmlns:a16="http://schemas.microsoft.com/office/drawing/2014/main" id="{34061D46-1C81-3171-9357-5B69C83B64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Θέση αριθμού διαφάνειας 4">
            <a:extLst>
              <a:ext uri="{FF2B5EF4-FFF2-40B4-BE49-F238E27FC236}">
                <a16:creationId xmlns:a16="http://schemas.microsoft.com/office/drawing/2014/main" id="{2D77F64B-1D07-13D9-FCF5-363E50175C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1F38B-189F-4C72-8CBA-514396DB3644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2445515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ημερομηνίας 1">
            <a:extLst>
              <a:ext uri="{FF2B5EF4-FFF2-40B4-BE49-F238E27FC236}">
                <a16:creationId xmlns:a16="http://schemas.microsoft.com/office/drawing/2014/main" id="{DB6FB693-0BE6-0F0B-77D4-1FC97BCD48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B65DB7-536C-41D3-BAF4-072769508936}" type="datetimeFigureOut">
              <a:rPr lang="el-GR" smtClean="0"/>
              <a:t>20/6/2022</a:t>
            </a:fld>
            <a:endParaRPr lang="el-GR"/>
          </a:p>
        </p:txBody>
      </p:sp>
      <p:sp>
        <p:nvSpPr>
          <p:cNvPr id="3" name="Θέση υποσέλιδου 2">
            <a:extLst>
              <a:ext uri="{FF2B5EF4-FFF2-40B4-BE49-F238E27FC236}">
                <a16:creationId xmlns:a16="http://schemas.microsoft.com/office/drawing/2014/main" id="{5A0B9805-D7B2-992B-8797-9B37F4B414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Θέση αριθμού διαφάνειας 3">
            <a:extLst>
              <a:ext uri="{FF2B5EF4-FFF2-40B4-BE49-F238E27FC236}">
                <a16:creationId xmlns:a16="http://schemas.microsoft.com/office/drawing/2014/main" id="{805AF755-7CF8-CDC8-009F-FD077F4272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1F38B-189F-4C72-8CBA-514396DB3644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2909945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D45D9BE9-B520-9C81-8C4B-3654EB4D78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0F13F4C5-DA11-943F-8A55-0AD6D72C6D1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4" name="Θέση κειμένου 3">
            <a:extLst>
              <a:ext uri="{FF2B5EF4-FFF2-40B4-BE49-F238E27FC236}">
                <a16:creationId xmlns:a16="http://schemas.microsoft.com/office/drawing/2014/main" id="{E2BD174A-9A26-DF98-1A38-2AA19FC39AE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5" name="Θέση ημερομηνίας 4">
            <a:extLst>
              <a:ext uri="{FF2B5EF4-FFF2-40B4-BE49-F238E27FC236}">
                <a16:creationId xmlns:a16="http://schemas.microsoft.com/office/drawing/2014/main" id="{CABA666E-EACA-B193-70DB-DA3360B030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B65DB7-536C-41D3-BAF4-072769508936}" type="datetimeFigureOut">
              <a:rPr lang="el-GR" smtClean="0"/>
              <a:t>20/6/2022</a:t>
            </a:fld>
            <a:endParaRPr lang="el-GR"/>
          </a:p>
        </p:txBody>
      </p:sp>
      <p:sp>
        <p:nvSpPr>
          <p:cNvPr id="6" name="Θέση υποσέλιδου 5">
            <a:extLst>
              <a:ext uri="{FF2B5EF4-FFF2-40B4-BE49-F238E27FC236}">
                <a16:creationId xmlns:a16="http://schemas.microsoft.com/office/drawing/2014/main" id="{47C830AF-CEA3-7F74-1225-B3C8751B60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Θέση αριθμού διαφάνειας 6">
            <a:extLst>
              <a:ext uri="{FF2B5EF4-FFF2-40B4-BE49-F238E27FC236}">
                <a16:creationId xmlns:a16="http://schemas.microsoft.com/office/drawing/2014/main" id="{896036C9-6885-9037-A6CC-F3A50FE56F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1F38B-189F-4C72-8CBA-514396DB3644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639277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τίτλου 1">
            <a:extLst>
              <a:ext uri="{FF2B5EF4-FFF2-40B4-BE49-F238E27FC236}">
                <a16:creationId xmlns:a16="http://schemas.microsoft.com/office/drawing/2014/main" id="{05DF31A9-196D-D2FE-2B03-D9E73F8141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κειμένου 2">
            <a:extLst>
              <a:ext uri="{FF2B5EF4-FFF2-40B4-BE49-F238E27FC236}">
                <a16:creationId xmlns:a16="http://schemas.microsoft.com/office/drawing/2014/main" id="{7DC8CD95-0902-D862-6401-5F524EB3A21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id="{DB34F487-4513-4E8E-9C67-A70ABACBFDC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2B65DB7-536C-41D3-BAF4-072769508936}" type="datetimeFigureOut">
              <a:rPr lang="el-GR" smtClean="0"/>
              <a:t>20/6/2022</a:t>
            </a:fld>
            <a:endParaRPr lang="el-GR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id="{EFAB797E-9774-6EEB-4C79-38A78B56D71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l-GR"/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id="{6198C190-EA83-2C4C-32C8-588F888BB05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FD1F38B-189F-4C72-8CBA-514396DB3644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7361120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9.jpg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D49EC8A5-AFA9-4ED6-AD1C-30983AAE02F2}"/>
              </a:ext>
            </a:extLst>
          </p:cNvPr>
          <p:cNvSpPr txBox="1"/>
          <p:nvPr/>
        </p:nvSpPr>
        <p:spPr>
          <a:xfrm>
            <a:off x="1463040" y="174167"/>
            <a:ext cx="894370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3600" dirty="0">
                <a:solidFill>
                  <a:srgbClr val="005A9E"/>
                </a:solidFill>
              </a:rPr>
              <a:t>Προσαρμογή στην Κλιματική Αλλαγή. </a:t>
            </a:r>
          </a:p>
          <a:p>
            <a:pPr algn="ctr"/>
            <a:r>
              <a:rPr lang="el-GR" sz="3600" dirty="0">
                <a:solidFill>
                  <a:srgbClr val="005A9E"/>
                </a:solidFill>
              </a:rPr>
              <a:t>Πολιτικές, Σχέδια και Εφαρμογή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5517096-A546-4BB0-A53D-D78F02A0BC77}"/>
              </a:ext>
            </a:extLst>
          </p:cNvPr>
          <p:cNvSpPr txBox="1"/>
          <p:nvPr/>
        </p:nvSpPr>
        <p:spPr>
          <a:xfrm>
            <a:off x="1802674" y="2313109"/>
            <a:ext cx="860406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2400" i="1" dirty="0"/>
              <a:t>«Έξυπνες» παρεμβάσεις για την αντιπλημμυρική προστασία ευπαθών, πυκνοδομημένων περιοχών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14075FD-4607-4892-837D-0B129B3A0131}"/>
              </a:ext>
            </a:extLst>
          </p:cNvPr>
          <p:cNvSpPr txBox="1"/>
          <p:nvPr/>
        </p:nvSpPr>
        <p:spPr>
          <a:xfrm>
            <a:off x="5333997" y="4002561"/>
            <a:ext cx="48429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b="1" dirty="0"/>
              <a:t>Δρ. Γεράσιμος </a:t>
            </a:r>
            <a:r>
              <a:rPr lang="el-GR" b="1" dirty="0" err="1"/>
              <a:t>Γιαννάτος</a:t>
            </a:r>
            <a:r>
              <a:rPr lang="el-GR" b="1" dirty="0"/>
              <a:t>, Γεωλόγος Μελετητής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392D621-E5C1-45B6-BCEB-F9651CDAF013}"/>
              </a:ext>
            </a:extLst>
          </p:cNvPr>
          <p:cNvSpPr txBox="1"/>
          <p:nvPr/>
        </p:nvSpPr>
        <p:spPr>
          <a:xfrm>
            <a:off x="313502" y="6374673"/>
            <a:ext cx="29260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2400" dirty="0">
                <a:solidFill>
                  <a:schemeClr val="bg1"/>
                </a:solidFill>
              </a:rPr>
              <a:t>Μουσείο Ακρόπολης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D9DC110-FE8A-415F-BF75-9579D6BA23DD}"/>
              </a:ext>
            </a:extLst>
          </p:cNvPr>
          <p:cNvSpPr txBox="1"/>
          <p:nvPr/>
        </p:nvSpPr>
        <p:spPr>
          <a:xfrm>
            <a:off x="9383485" y="6462541"/>
            <a:ext cx="280851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dirty="0">
                <a:solidFill>
                  <a:schemeClr val="bg1"/>
                </a:solidFill>
              </a:rPr>
              <a:t>Αθήνα, 22 Ιουνίου 2022</a:t>
            </a:r>
          </a:p>
        </p:txBody>
      </p:sp>
    </p:spTree>
    <p:extLst>
      <p:ext uri="{BB962C8B-B14F-4D97-AF65-F5344CB8AC3E}">
        <p14:creationId xmlns:p14="http://schemas.microsoft.com/office/powerpoint/2010/main" val="113175666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76EE02E8-4C9B-4E26-90D9-53657534EB08}"/>
              </a:ext>
            </a:extLst>
          </p:cNvPr>
          <p:cNvSpPr txBox="1"/>
          <p:nvPr/>
        </p:nvSpPr>
        <p:spPr>
          <a:xfrm>
            <a:off x="522514" y="6435636"/>
            <a:ext cx="1116438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i="1" dirty="0">
                <a:solidFill>
                  <a:schemeClr val="bg1"/>
                </a:solidFill>
              </a:rPr>
              <a:t>«Έξυπνες» παρεμβάσεις για την αντιπλημμυρική προστασία ευπαθών, πυκνοδομημένων περιοχών</a:t>
            </a:r>
          </a:p>
        </p:txBody>
      </p:sp>
      <p:pic>
        <p:nvPicPr>
          <p:cNvPr id="5" name="Εικόνα 4">
            <a:extLst>
              <a:ext uri="{FF2B5EF4-FFF2-40B4-BE49-F238E27FC236}">
                <a16:creationId xmlns:a16="http://schemas.microsoft.com/office/drawing/2014/main" id="{52376287-6D5A-4E6F-BA98-BD8820B114C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0790" y="730319"/>
            <a:ext cx="5522591" cy="3720309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9C4C6AD4-E115-4C3E-90D9-7DDE9D12ACEA}"/>
              </a:ext>
            </a:extLst>
          </p:cNvPr>
          <p:cNvSpPr txBox="1"/>
          <p:nvPr/>
        </p:nvSpPr>
        <p:spPr>
          <a:xfrm>
            <a:off x="2123768" y="285965"/>
            <a:ext cx="831809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400" u="sng" dirty="0">
                <a:solidFill>
                  <a:srgbClr val="005A9E"/>
                </a:solidFill>
              </a:rPr>
              <a:t>Ευπαθής πυκνοδομημένη περιοχή - Τμήμα Δ. Περιστερίου</a:t>
            </a:r>
          </a:p>
        </p:txBody>
      </p:sp>
      <p:sp>
        <p:nvSpPr>
          <p:cNvPr id="7" name="Ορθογώνιο 6">
            <a:extLst>
              <a:ext uri="{FF2B5EF4-FFF2-40B4-BE49-F238E27FC236}">
                <a16:creationId xmlns:a16="http://schemas.microsoft.com/office/drawing/2014/main" id="{BDA5C039-914D-4532-8DCC-EA477F2AFD13}"/>
              </a:ext>
            </a:extLst>
          </p:cNvPr>
          <p:cNvSpPr/>
          <p:nvPr/>
        </p:nvSpPr>
        <p:spPr>
          <a:xfrm>
            <a:off x="1533008" y="4525650"/>
            <a:ext cx="298831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dirty="0"/>
              <a:t>Χρονική περίοδος: 2015-2016</a:t>
            </a:r>
          </a:p>
        </p:txBody>
      </p:sp>
      <p:pic>
        <p:nvPicPr>
          <p:cNvPr id="8" name="Εικόνα 7">
            <a:extLst>
              <a:ext uri="{FF2B5EF4-FFF2-40B4-BE49-F238E27FC236}">
                <a16:creationId xmlns:a16="http://schemas.microsoft.com/office/drawing/2014/main" id="{D73FCC88-B846-4ABD-BECB-66417448EBF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33463" y="2181283"/>
            <a:ext cx="5716583" cy="3423104"/>
          </a:xfrm>
          <a:prstGeom prst="rect">
            <a:avLst/>
          </a:prstGeom>
        </p:spPr>
      </p:pic>
      <p:sp>
        <p:nvSpPr>
          <p:cNvPr id="9" name="Ορθογώνιο 8">
            <a:extLst>
              <a:ext uri="{FF2B5EF4-FFF2-40B4-BE49-F238E27FC236}">
                <a16:creationId xmlns:a16="http://schemas.microsoft.com/office/drawing/2014/main" id="{30580B90-4331-4C07-8B43-DCEF8B3D908D}"/>
              </a:ext>
            </a:extLst>
          </p:cNvPr>
          <p:cNvSpPr/>
          <p:nvPr/>
        </p:nvSpPr>
        <p:spPr>
          <a:xfrm>
            <a:off x="7730392" y="5685712"/>
            <a:ext cx="298831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dirty="0"/>
              <a:t>Χρονική περίοδος: 1945-1960</a:t>
            </a:r>
          </a:p>
        </p:txBody>
      </p:sp>
    </p:spTree>
    <p:extLst>
      <p:ext uri="{BB962C8B-B14F-4D97-AF65-F5344CB8AC3E}">
        <p14:creationId xmlns:p14="http://schemas.microsoft.com/office/powerpoint/2010/main" val="196771017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76EE02E8-4C9B-4E26-90D9-53657534EB08}"/>
              </a:ext>
            </a:extLst>
          </p:cNvPr>
          <p:cNvSpPr txBox="1"/>
          <p:nvPr/>
        </p:nvSpPr>
        <p:spPr>
          <a:xfrm>
            <a:off x="522514" y="6435636"/>
            <a:ext cx="1116438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i="1" dirty="0">
                <a:solidFill>
                  <a:schemeClr val="bg1"/>
                </a:solidFill>
              </a:rPr>
              <a:t>«Έξυπνες» παρεμβάσεις για την αντιπλημμυρική προστασία ευπαθών, πυκνοδομημένων περιοχών</a:t>
            </a:r>
          </a:p>
        </p:txBody>
      </p:sp>
      <p:pic>
        <p:nvPicPr>
          <p:cNvPr id="3" name="Εικόνα 2">
            <a:extLst>
              <a:ext uri="{FF2B5EF4-FFF2-40B4-BE49-F238E27FC236}">
                <a16:creationId xmlns:a16="http://schemas.microsoft.com/office/drawing/2014/main" id="{29090776-1943-425B-8985-6B8D932F15B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00542" y="269968"/>
            <a:ext cx="5647160" cy="6024644"/>
          </a:xfrm>
          <a:prstGeom prst="rect">
            <a:avLst/>
          </a:prstGeom>
        </p:spPr>
      </p:pic>
      <p:sp>
        <p:nvSpPr>
          <p:cNvPr id="5" name="Ορθογώνιο 4">
            <a:extLst>
              <a:ext uri="{FF2B5EF4-FFF2-40B4-BE49-F238E27FC236}">
                <a16:creationId xmlns:a16="http://schemas.microsoft.com/office/drawing/2014/main" id="{C5CC70CE-F040-455A-BD7C-B36EF32436FC}"/>
              </a:ext>
            </a:extLst>
          </p:cNvPr>
          <p:cNvSpPr/>
          <p:nvPr/>
        </p:nvSpPr>
        <p:spPr>
          <a:xfrm>
            <a:off x="3135086" y="-95306"/>
            <a:ext cx="5982791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l-GR" sz="2000" u="sng" dirty="0">
                <a:solidFill>
                  <a:srgbClr val="005A9E"/>
                </a:solidFill>
              </a:rPr>
              <a:t>Πεδινή ζώνη Λεκανοπεδίου Αττικής, προ εποικισμού</a:t>
            </a:r>
          </a:p>
        </p:txBody>
      </p:sp>
      <p:sp>
        <p:nvSpPr>
          <p:cNvPr id="4" name="Οβάλ 3">
            <a:extLst>
              <a:ext uri="{FF2B5EF4-FFF2-40B4-BE49-F238E27FC236}">
                <a16:creationId xmlns:a16="http://schemas.microsoft.com/office/drawing/2014/main" id="{3567E764-C159-402F-AF33-AD2F085BBBC3}"/>
              </a:ext>
            </a:extLst>
          </p:cNvPr>
          <p:cNvSpPr/>
          <p:nvPr/>
        </p:nvSpPr>
        <p:spPr>
          <a:xfrm>
            <a:off x="5604310" y="2441632"/>
            <a:ext cx="840658" cy="84065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39582884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76EE02E8-4C9B-4E26-90D9-53657534EB08}"/>
              </a:ext>
            </a:extLst>
          </p:cNvPr>
          <p:cNvSpPr txBox="1"/>
          <p:nvPr/>
        </p:nvSpPr>
        <p:spPr>
          <a:xfrm>
            <a:off x="522514" y="6435636"/>
            <a:ext cx="1116438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i="1" dirty="0">
                <a:solidFill>
                  <a:schemeClr val="bg1"/>
                </a:solidFill>
              </a:rPr>
              <a:t>«Έξυπνες» παρεμβάσεις για την αντιπλημμυρική προστασία ευπαθών, πυκνοδομημένων περιοχών</a:t>
            </a:r>
          </a:p>
        </p:txBody>
      </p:sp>
      <p:pic>
        <p:nvPicPr>
          <p:cNvPr id="3" name="object 2">
            <a:extLst>
              <a:ext uri="{FF2B5EF4-FFF2-40B4-BE49-F238E27FC236}">
                <a16:creationId xmlns:a16="http://schemas.microsoft.com/office/drawing/2014/main" id="{E6732CC7-B8F4-436A-B483-F9AD51A2F3C5}"/>
              </a:ext>
            </a:extLst>
          </p:cNvPr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19352" y="124648"/>
            <a:ext cx="5714632" cy="3016758"/>
          </a:xfrm>
          <a:prstGeom prst="rect">
            <a:avLst/>
          </a:prstGeom>
        </p:spPr>
      </p:pic>
      <p:pic>
        <p:nvPicPr>
          <p:cNvPr id="4" name="Εικόνα 3">
            <a:extLst>
              <a:ext uri="{FF2B5EF4-FFF2-40B4-BE49-F238E27FC236}">
                <a16:creationId xmlns:a16="http://schemas.microsoft.com/office/drawing/2014/main" id="{C30C75B4-3AB1-47F4-8788-0BC43BFFB15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72578" y="2580968"/>
            <a:ext cx="5714632" cy="3639777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E91E9D84-1958-4322-9B0F-61C941A68427}"/>
              </a:ext>
            </a:extLst>
          </p:cNvPr>
          <p:cNvSpPr txBox="1"/>
          <p:nvPr/>
        </p:nvSpPr>
        <p:spPr>
          <a:xfrm>
            <a:off x="7039896" y="637255"/>
            <a:ext cx="350449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400" dirty="0">
                <a:solidFill>
                  <a:srgbClr val="005A9E"/>
                </a:solidFill>
              </a:rPr>
              <a:t>Κατασκευές ανάσχεσης του </a:t>
            </a:r>
            <a:r>
              <a:rPr lang="el-GR" sz="2400" dirty="0" err="1">
                <a:solidFill>
                  <a:srgbClr val="005A9E"/>
                </a:solidFill>
              </a:rPr>
              <a:t>πλημμυρικού</a:t>
            </a:r>
            <a:r>
              <a:rPr lang="el-GR" sz="2400" dirty="0">
                <a:solidFill>
                  <a:srgbClr val="005A9E"/>
                </a:solidFill>
              </a:rPr>
              <a:t> κύματος</a:t>
            </a:r>
          </a:p>
        </p:txBody>
      </p:sp>
    </p:spTree>
    <p:extLst>
      <p:ext uri="{BB962C8B-B14F-4D97-AF65-F5344CB8AC3E}">
        <p14:creationId xmlns:p14="http://schemas.microsoft.com/office/powerpoint/2010/main" val="306096067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76EE02E8-4C9B-4E26-90D9-53657534EB08}"/>
              </a:ext>
            </a:extLst>
          </p:cNvPr>
          <p:cNvSpPr txBox="1"/>
          <p:nvPr/>
        </p:nvSpPr>
        <p:spPr>
          <a:xfrm>
            <a:off x="522514" y="6435636"/>
            <a:ext cx="1116438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i="1" dirty="0">
                <a:solidFill>
                  <a:schemeClr val="bg1"/>
                </a:solidFill>
              </a:rPr>
              <a:t>«Έξυπνες» παρεμβάσεις για την αντιπλημμυρική προστασία ευπαθών, πυκνοδομημένων περιοχών</a:t>
            </a:r>
          </a:p>
        </p:txBody>
      </p:sp>
      <p:pic>
        <p:nvPicPr>
          <p:cNvPr id="3" name="Εικόνα 2">
            <a:extLst>
              <a:ext uri="{FF2B5EF4-FFF2-40B4-BE49-F238E27FC236}">
                <a16:creationId xmlns:a16="http://schemas.microsoft.com/office/drawing/2014/main" id="{E14588EC-D152-410C-9511-8F3C49A95C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26057" y="410063"/>
            <a:ext cx="3298222" cy="2749534"/>
          </a:xfrm>
          <a:prstGeom prst="rect">
            <a:avLst/>
          </a:prstGeom>
        </p:spPr>
      </p:pic>
      <p:pic>
        <p:nvPicPr>
          <p:cNvPr id="4" name="object 4">
            <a:extLst>
              <a:ext uri="{FF2B5EF4-FFF2-40B4-BE49-F238E27FC236}">
                <a16:creationId xmlns:a16="http://schemas.microsoft.com/office/drawing/2014/main" id="{B5A7CB40-7990-44C7-AC8F-7B6287B726F4}"/>
              </a:ext>
            </a:extLst>
          </p:cNvPr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6391843" y="380567"/>
            <a:ext cx="3348354" cy="2734309"/>
          </a:xfrm>
          <a:prstGeom prst="rect">
            <a:avLst/>
          </a:prstGeom>
        </p:spPr>
      </p:pic>
      <p:pic>
        <p:nvPicPr>
          <p:cNvPr id="5" name="Εικόνα 4">
            <a:extLst>
              <a:ext uri="{FF2B5EF4-FFF2-40B4-BE49-F238E27FC236}">
                <a16:creationId xmlns:a16="http://schemas.microsoft.com/office/drawing/2014/main" id="{7F118B11-51DB-4D91-BCEA-16E986B0513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65546" y="3237276"/>
            <a:ext cx="3273836" cy="3048264"/>
          </a:xfrm>
          <a:prstGeom prst="rect">
            <a:avLst/>
          </a:prstGeom>
        </p:spPr>
      </p:pic>
      <p:pic>
        <p:nvPicPr>
          <p:cNvPr id="6" name="object 7">
            <a:extLst>
              <a:ext uri="{FF2B5EF4-FFF2-40B4-BE49-F238E27FC236}">
                <a16:creationId xmlns:a16="http://schemas.microsoft.com/office/drawing/2014/main" id="{6D8172C4-9877-44DC-885D-45F5873275A0}"/>
              </a:ext>
            </a:extLst>
          </p:cNvPr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7880231" y="3150982"/>
            <a:ext cx="2753340" cy="3145088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5E8A573D-9DD1-4F36-8300-26FC6EC19E92}"/>
              </a:ext>
            </a:extLst>
          </p:cNvPr>
          <p:cNvSpPr txBox="1"/>
          <p:nvPr/>
        </p:nvSpPr>
        <p:spPr>
          <a:xfrm>
            <a:off x="693174" y="-85402"/>
            <a:ext cx="1081057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2400" u="sng" dirty="0">
                <a:solidFill>
                  <a:srgbClr val="005A9E"/>
                </a:solidFill>
              </a:rPr>
              <a:t>Κατασκευές που διευκολύνουν τη διήθηση υδάτων στο έδαφος</a:t>
            </a:r>
          </a:p>
        </p:txBody>
      </p:sp>
    </p:spTree>
    <p:extLst>
      <p:ext uri="{BB962C8B-B14F-4D97-AF65-F5344CB8AC3E}">
        <p14:creationId xmlns:p14="http://schemas.microsoft.com/office/powerpoint/2010/main" val="146781974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76EE02E8-4C9B-4E26-90D9-53657534EB08}"/>
              </a:ext>
            </a:extLst>
          </p:cNvPr>
          <p:cNvSpPr txBox="1"/>
          <p:nvPr/>
        </p:nvSpPr>
        <p:spPr>
          <a:xfrm>
            <a:off x="522514" y="6435636"/>
            <a:ext cx="1116438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i="1" dirty="0">
                <a:solidFill>
                  <a:schemeClr val="bg1"/>
                </a:solidFill>
              </a:rPr>
              <a:t>«Έξυπνες» παρεμβάσεις για την αντιπλημμυρική προστασία ευπαθών, πυκνοδομημένων περιοχών</a:t>
            </a:r>
          </a:p>
        </p:txBody>
      </p:sp>
      <p:pic>
        <p:nvPicPr>
          <p:cNvPr id="3" name="object 5">
            <a:extLst>
              <a:ext uri="{FF2B5EF4-FFF2-40B4-BE49-F238E27FC236}">
                <a16:creationId xmlns:a16="http://schemas.microsoft.com/office/drawing/2014/main" id="{A137784C-52B3-432D-AA11-CB0024A178D3}"/>
              </a:ext>
            </a:extLst>
          </p:cNvPr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65439" y="1401096"/>
            <a:ext cx="5783891" cy="3844790"/>
          </a:xfrm>
          <a:prstGeom prst="rect">
            <a:avLst/>
          </a:prstGeom>
        </p:spPr>
      </p:pic>
      <p:pic>
        <p:nvPicPr>
          <p:cNvPr id="4" name="Εικόνα 3">
            <a:extLst>
              <a:ext uri="{FF2B5EF4-FFF2-40B4-BE49-F238E27FC236}">
                <a16:creationId xmlns:a16="http://schemas.microsoft.com/office/drawing/2014/main" id="{761F3EDC-92E0-4F68-A1BA-C671F2E858B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12837" y="1386349"/>
            <a:ext cx="5752911" cy="3878856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42654DA4-3A51-4CA5-A7AF-8A73DB9845CA}"/>
              </a:ext>
            </a:extLst>
          </p:cNvPr>
          <p:cNvSpPr txBox="1"/>
          <p:nvPr/>
        </p:nvSpPr>
        <p:spPr>
          <a:xfrm>
            <a:off x="339355" y="445526"/>
            <a:ext cx="116658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400" u="sng" dirty="0">
                <a:solidFill>
                  <a:srgbClr val="005A9E"/>
                </a:solidFill>
              </a:rPr>
              <a:t>«Έξυπνες» παρεμβάσεις – Κατασκευές που διευκολύνουν τη διήθηση υδάτων στο έδαφος</a:t>
            </a:r>
          </a:p>
        </p:txBody>
      </p:sp>
    </p:spTree>
    <p:extLst>
      <p:ext uri="{BB962C8B-B14F-4D97-AF65-F5344CB8AC3E}">
        <p14:creationId xmlns:p14="http://schemas.microsoft.com/office/powerpoint/2010/main" val="335386714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76EE02E8-4C9B-4E26-90D9-53657534EB08}"/>
              </a:ext>
            </a:extLst>
          </p:cNvPr>
          <p:cNvSpPr txBox="1"/>
          <p:nvPr/>
        </p:nvSpPr>
        <p:spPr>
          <a:xfrm>
            <a:off x="522514" y="6435636"/>
            <a:ext cx="1116438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i="1" dirty="0">
                <a:solidFill>
                  <a:schemeClr val="bg1"/>
                </a:solidFill>
              </a:rPr>
              <a:t>«Έξυπνες» παρεμβάσεις για την αντιπλημμυρική προστασία ευπαθών, πυκνοδομημένων περιοχών</a:t>
            </a:r>
          </a:p>
        </p:txBody>
      </p:sp>
      <p:pic>
        <p:nvPicPr>
          <p:cNvPr id="3" name="Εικόνα 2">
            <a:extLst>
              <a:ext uri="{FF2B5EF4-FFF2-40B4-BE49-F238E27FC236}">
                <a16:creationId xmlns:a16="http://schemas.microsoft.com/office/drawing/2014/main" id="{272A1A39-4C23-4A7D-BCA2-C7FCDCE73B4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3198" y="1578077"/>
            <a:ext cx="5794818" cy="4397994"/>
          </a:xfrm>
          <a:prstGeom prst="rect">
            <a:avLst/>
          </a:prstGeom>
        </p:spPr>
      </p:pic>
      <p:pic>
        <p:nvPicPr>
          <p:cNvPr id="4" name="Εικόνα 3">
            <a:extLst>
              <a:ext uri="{FF2B5EF4-FFF2-40B4-BE49-F238E27FC236}">
                <a16:creationId xmlns:a16="http://schemas.microsoft.com/office/drawing/2014/main" id="{993E1060-50EE-4212-B078-44408AD7254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29814" y="1578077"/>
            <a:ext cx="5836716" cy="4397993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B908C18D-7461-4E5D-8E1C-90A3E92F64C4}"/>
              </a:ext>
            </a:extLst>
          </p:cNvPr>
          <p:cNvSpPr txBox="1"/>
          <p:nvPr/>
        </p:nvSpPr>
        <p:spPr>
          <a:xfrm>
            <a:off x="0" y="371786"/>
            <a:ext cx="1219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2400" u="sng" dirty="0">
                <a:solidFill>
                  <a:srgbClr val="005A9E"/>
                </a:solidFill>
              </a:rPr>
              <a:t>Κατασκευές που ανακόπτουν/επιβραδύνουν και διευκολύνουν τη διήθηση υδάτων στο έδαφος</a:t>
            </a:r>
          </a:p>
        </p:txBody>
      </p:sp>
    </p:spTree>
    <p:extLst>
      <p:ext uri="{BB962C8B-B14F-4D97-AF65-F5344CB8AC3E}">
        <p14:creationId xmlns:p14="http://schemas.microsoft.com/office/powerpoint/2010/main" val="25638984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76EE02E8-4C9B-4E26-90D9-53657534EB08}"/>
              </a:ext>
            </a:extLst>
          </p:cNvPr>
          <p:cNvSpPr txBox="1"/>
          <p:nvPr/>
        </p:nvSpPr>
        <p:spPr>
          <a:xfrm>
            <a:off x="522514" y="6435636"/>
            <a:ext cx="1116438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i="1" dirty="0">
                <a:solidFill>
                  <a:schemeClr val="bg1"/>
                </a:solidFill>
              </a:rPr>
              <a:t>«Έξυπνες» παρεμβάσεις για την αντιπλημμυρική προστασία ευπαθών, πυκνοδομημένων περιοχών</a:t>
            </a:r>
          </a:p>
        </p:txBody>
      </p:sp>
      <p:pic>
        <p:nvPicPr>
          <p:cNvPr id="3" name="Εικόνα 2">
            <a:extLst>
              <a:ext uri="{FF2B5EF4-FFF2-40B4-BE49-F238E27FC236}">
                <a16:creationId xmlns:a16="http://schemas.microsoft.com/office/drawing/2014/main" id="{DF048EA4-0CAF-4685-947B-E8B684CE3F8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37946" y="486695"/>
            <a:ext cx="7085401" cy="577536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1AD60EE1-1DB6-44DF-9F9A-1FF364D8CE5F}"/>
              </a:ext>
            </a:extLst>
          </p:cNvPr>
          <p:cNvSpPr txBox="1"/>
          <p:nvPr/>
        </p:nvSpPr>
        <p:spPr>
          <a:xfrm>
            <a:off x="1802674" y="-49171"/>
            <a:ext cx="86391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2400" u="sng" dirty="0">
                <a:solidFill>
                  <a:srgbClr val="005A9E"/>
                </a:solidFill>
              </a:rPr>
              <a:t>Υδρογραφικό δίκτυο - Τμήματος Δ. Περιστερίου</a:t>
            </a:r>
          </a:p>
        </p:txBody>
      </p:sp>
    </p:spTree>
    <p:extLst>
      <p:ext uri="{BB962C8B-B14F-4D97-AF65-F5344CB8AC3E}">
        <p14:creationId xmlns:p14="http://schemas.microsoft.com/office/powerpoint/2010/main" val="241285463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76EE02E8-4C9B-4E26-90D9-53657534EB08}"/>
              </a:ext>
            </a:extLst>
          </p:cNvPr>
          <p:cNvSpPr txBox="1"/>
          <p:nvPr/>
        </p:nvSpPr>
        <p:spPr>
          <a:xfrm>
            <a:off x="522514" y="6435636"/>
            <a:ext cx="1116438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i="1" dirty="0">
                <a:solidFill>
                  <a:schemeClr val="bg1"/>
                </a:solidFill>
              </a:rPr>
              <a:t>«Έξυπνες» παρεμβάσεις για την αντιπλημμυρική προστασία ευπαθών, πυκνοδομημένων περιοχών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D49C0A6-2536-43BF-8B09-72840DBD77F6}"/>
              </a:ext>
            </a:extLst>
          </p:cNvPr>
          <p:cNvSpPr txBox="1"/>
          <p:nvPr/>
        </p:nvSpPr>
        <p:spPr>
          <a:xfrm>
            <a:off x="3666305" y="2107483"/>
            <a:ext cx="492034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2400" dirty="0">
                <a:solidFill>
                  <a:srgbClr val="005A9E"/>
                </a:solidFill>
              </a:rPr>
              <a:t>Ευχαριστώ για την προσοχή σας!</a:t>
            </a:r>
          </a:p>
        </p:txBody>
      </p:sp>
    </p:spTree>
    <p:extLst>
      <p:ext uri="{BB962C8B-B14F-4D97-AF65-F5344CB8AC3E}">
        <p14:creationId xmlns:p14="http://schemas.microsoft.com/office/powerpoint/2010/main" val="1230317511"/>
      </p:ext>
    </p:extLst>
  </p:cSld>
  <p:clrMapOvr>
    <a:masterClrMapping/>
  </p:clrMapOvr>
</p:sld>
</file>

<file path=ppt/theme/theme1.xml><?xml version="1.0" encoding="utf-8"?>
<a:theme xmlns:a="http://schemas.openxmlformats.org/drawingml/2006/main" name="Θέμα του Office">
  <a:themeElements>
    <a:clrScheme name="Βιολετί">
      <a:dk1>
        <a:sysClr val="windowText" lastClr="000000"/>
      </a:dk1>
      <a:lt1>
        <a:sysClr val="window" lastClr="FFFFFF"/>
      </a:lt1>
      <a:dk2>
        <a:srgbClr val="373545"/>
      </a:dk2>
      <a:lt2>
        <a:srgbClr val="DCD8DC"/>
      </a:lt2>
      <a:accent1>
        <a:srgbClr val="AD84C6"/>
      </a:accent1>
      <a:accent2>
        <a:srgbClr val="8784C7"/>
      </a:accent2>
      <a:accent3>
        <a:srgbClr val="5D739A"/>
      </a:accent3>
      <a:accent4>
        <a:srgbClr val="6997AF"/>
      </a:accent4>
      <a:accent5>
        <a:srgbClr val="84ACB6"/>
      </a:accent5>
      <a:accent6>
        <a:srgbClr val="6F8183"/>
      </a:accent6>
      <a:hlink>
        <a:srgbClr val="69A020"/>
      </a:hlink>
      <a:folHlink>
        <a:srgbClr val="8C8C8C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191</TotalTime>
  <Words>206</Words>
  <Application>Microsoft Office PowerPoint</Application>
  <PresentationFormat>Ευρεία οθόνη</PresentationFormat>
  <Paragraphs>24</Paragraphs>
  <Slides>9</Slides>
  <Notes>0</Notes>
  <HiddenSlides>0</HiddenSlides>
  <MMClips>0</MMClips>
  <ScaleCrop>false</ScaleCrop>
  <HeadingPairs>
    <vt:vector size="6" baseType="variant">
      <vt:variant>
        <vt:lpstr>Γραμματοσειρές που χρησιμοποιούνται</vt:lpstr>
      </vt:variant>
      <vt:variant>
        <vt:i4>3</vt:i4>
      </vt:variant>
      <vt:variant>
        <vt:lpstr>Θέμα</vt:lpstr>
      </vt:variant>
      <vt:variant>
        <vt:i4>1</vt:i4>
      </vt:variant>
      <vt:variant>
        <vt:lpstr>Τίτλοι διαφανειών</vt:lpstr>
      </vt:variant>
      <vt:variant>
        <vt:i4>9</vt:i4>
      </vt:variant>
    </vt:vector>
  </HeadingPairs>
  <TitlesOfParts>
    <vt:vector size="13" baseType="lpstr">
      <vt:lpstr>Arial</vt:lpstr>
      <vt:lpstr>Calibri</vt:lpstr>
      <vt:lpstr>Calibri Light</vt:lpstr>
      <vt:lpstr>Θέμα του Office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'Smart'' solutions for flood protection of susceptible heavily  populated areas</dc:title>
  <dc:creator>IOANNA HALARI</dc:creator>
  <cp:lastModifiedBy>user</cp:lastModifiedBy>
  <cp:revision>30</cp:revision>
  <dcterms:created xsi:type="dcterms:W3CDTF">2022-06-08T02:14:43Z</dcterms:created>
  <dcterms:modified xsi:type="dcterms:W3CDTF">2022-06-20T09:53:09Z</dcterms:modified>
</cp:coreProperties>
</file>