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784" r:id="rId2"/>
  </p:sldMasterIdLst>
  <p:notesMasterIdLst>
    <p:notesMasterId r:id="rId19"/>
  </p:notesMasterIdLst>
  <p:handoutMasterIdLst>
    <p:handoutMasterId r:id="rId20"/>
  </p:handoutMasterIdLst>
  <p:sldIdLst>
    <p:sldId id="331" r:id="rId3"/>
    <p:sldId id="319" r:id="rId4"/>
    <p:sldId id="336" r:id="rId5"/>
    <p:sldId id="349" r:id="rId6"/>
    <p:sldId id="338" r:id="rId7"/>
    <p:sldId id="328" r:id="rId8"/>
    <p:sldId id="339" r:id="rId9"/>
    <p:sldId id="340" r:id="rId10"/>
    <p:sldId id="341" r:id="rId11"/>
    <p:sldId id="351" r:id="rId12"/>
    <p:sldId id="343" r:id="rId13"/>
    <p:sldId id="353" r:id="rId14"/>
    <p:sldId id="354" r:id="rId15"/>
    <p:sldId id="355" r:id="rId16"/>
    <p:sldId id="356" r:id="rId17"/>
    <p:sldId id="35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96F"/>
    <a:srgbClr val="8A5941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66466" autoAdjust="0"/>
  </p:normalViewPr>
  <p:slideViewPr>
    <p:cSldViewPr snapToGrid="0">
      <p:cViewPr varScale="1">
        <p:scale>
          <a:sx n="58" d="100"/>
          <a:sy n="58" d="100"/>
        </p:scale>
        <p:origin x="1603" y="5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76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62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32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91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803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249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0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dirty="0" smtClean="0"/>
              <a:t>Source</a:t>
            </a:r>
            <a:r>
              <a:rPr lang="en-GB" sz="900" baseline="0" dirty="0" smtClean="0"/>
              <a:t> figure on rise last 50 </a:t>
            </a:r>
            <a:r>
              <a:rPr lang="en-GB" sz="900" baseline="0" dirty="0" err="1" smtClean="0"/>
              <a:t>yrs</a:t>
            </a:r>
            <a:r>
              <a:rPr lang="en-GB" sz="900" baseline="0" dirty="0" smtClean="0"/>
              <a:t>: NASA</a:t>
            </a:r>
          </a:p>
          <a:p>
            <a:r>
              <a:rPr lang="en-GB" sz="900" baseline="0" dirty="0" smtClean="0"/>
              <a:t>Source figures on melting ice and wildfire: World Resources Institute</a:t>
            </a:r>
          </a:p>
          <a:p>
            <a:r>
              <a:rPr lang="en-GB" sz="900" dirty="0" smtClean="0"/>
              <a:t>Source picture flooding railway and , NRC </a:t>
            </a:r>
            <a:r>
              <a:rPr lang="en-GB" sz="900" dirty="0" err="1" smtClean="0"/>
              <a:t>Handelsblad</a:t>
            </a:r>
            <a:r>
              <a:rPr lang="en-GB" sz="900" dirty="0" smtClean="0"/>
              <a:t> </a:t>
            </a:r>
          </a:p>
          <a:p>
            <a:r>
              <a:rPr lang="en-GB" sz="900" baseline="0" dirty="0" smtClean="0"/>
              <a:t>Dry maize, copyright Gina Sanders, stock.adobe.com</a:t>
            </a:r>
          </a:p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64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600" dirty="0" smtClean="0"/>
              <a:t>©</a:t>
            </a:r>
            <a:r>
              <a:rPr lang="en-IE" dirty="0" smtClean="0"/>
              <a:t> </a:t>
            </a:r>
            <a:r>
              <a:rPr lang="en-IE" sz="1200" dirty="0" smtClean="0"/>
              <a:t>picture: </a:t>
            </a:r>
            <a:r>
              <a:rPr lang="en-GB" sz="1200" dirty="0" smtClean="0"/>
              <a:t>Scott Duncan/Twitter</a:t>
            </a:r>
            <a:endParaRPr lang="en-IE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79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dirty="0" smtClean="0"/>
              <a:t>Source</a:t>
            </a:r>
            <a:r>
              <a:rPr lang="en-GB" sz="900" baseline="0" dirty="0" smtClean="0"/>
              <a:t> figure on rise last 50 </a:t>
            </a:r>
            <a:r>
              <a:rPr lang="en-GB" sz="900" baseline="0" dirty="0" err="1" smtClean="0"/>
              <a:t>yrs</a:t>
            </a:r>
            <a:r>
              <a:rPr lang="en-GB" sz="900" baseline="0" dirty="0" smtClean="0"/>
              <a:t>: NASA</a:t>
            </a:r>
          </a:p>
          <a:p>
            <a:r>
              <a:rPr lang="en-GB" sz="900" baseline="0" dirty="0" smtClean="0"/>
              <a:t>Source figures on melting ice and wildfire: World Resources Institute</a:t>
            </a:r>
          </a:p>
          <a:p>
            <a:r>
              <a:rPr lang="en-GB" sz="900" dirty="0" smtClean="0"/>
              <a:t>Source picture flooding railway and , NRC </a:t>
            </a:r>
            <a:r>
              <a:rPr lang="en-GB" sz="900" dirty="0" err="1" smtClean="0"/>
              <a:t>Handelsblad</a:t>
            </a:r>
            <a:r>
              <a:rPr lang="en-GB" sz="900" dirty="0" smtClean="0"/>
              <a:t> </a:t>
            </a:r>
          </a:p>
          <a:p>
            <a:r>
              <a:rPr lang="en-GB" sz="900" baseline="0" dirty="0" smtClean="0"/>
              <a:t>Dry maize, copyright Gina Sanders, stock.adobe.com</a:t>
            </a:r>
          </a:p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8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48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6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2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12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4" b="11133"/>
          <a:stretch/>
        </p:blipFill>
        <p:spPr>
          <a:xfrm>
            <a:off x="10270" y="1410662"/>
            <a:ext cx="12181729" cy="54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95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93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67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563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839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4775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172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13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8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3369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6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113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C02C-D209-42A6-B729-F4753CF8FE6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61090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C02C-D209-42A6-B729-F4753CF8FE6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252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C02C-D209-42A6-B729-F4753CF8FE6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5638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C02C-D209-42A6-B729-F4753CF8FE6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525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C02C-D209-42A6-B729-F4753CF8FE6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327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C02C-D209-42A6-B729-F4753CF8FE6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67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C02C-D209-42A6-B729-F4753CF8FE6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36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C02C-D209-42A6-B729-F4753CF8FE6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65130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C02C-D209-42A6-B729-F4753CF8FE6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96077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C02C-D209-42A6-B729-F4753CF8FE6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5838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6554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C02C-D209-42A6-B729-F4753CF8FE6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2623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571"/>
            <a:ext cx="12187429" cy="685685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33015" y="4585643"/>
            <a:ext cx="10399593" cy="6032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305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99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28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553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962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46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72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6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656" r:id="rId13"/>
    <p:sldLayoutId id="2147483662" r:id="rId14"/>
    <p:sldLayoutId id="2147483657" r:id="rId15"/>
    <p:sldLayoutId id="2147483651" r:id="rId16"/>
    <p:sldLayoutId id="2147483669" r:id="rId17"/>
    <p:sldLayoutId id="2147483650" r:id="rId18"/>
    <p:sldLayoutId id="2147483660" r:id="rId19"/>
    <p:sldLayoutId id="2147483652" r:id="rId20"/>
    <p:sldLayoutId id="2147483661" r:id="rId21"/>
    <p:sldLayoutId id="2147483653" r:id="rId22"/>
    <p:sldLayoutId id="2147483654" r:id="rId23"/>
    <p:sldLayoutId id="2147483659" r:id="rId24"/>
    <p:sldLayoutId id="2147483658" r:id="rId25"/>
    <p:sldLayoutId id="2147483666" r:id="rId26"/>
    <p:sldLayoutId id="2147483667" r:id="rId27"/>
    <p:sldLayoutId id="2147483668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ec.europa.eu/info/sites/default/files/research_and_innovation/funding/documents/eu_missions_climate_charter_facsimile-el.pdf" TargetMode="External"/><Relationship Id="rId5" Type="http://schemas.openxmlformats.org/officeDocument/2006/relationships/hyperlink" Target="https://ec.europa.eu/eusurvey/runner/MissionAdaptationRegions2022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hyperlink" Target="mailto:EU-CLIMATE-ADAPTATION-MISSION@ec.europa.eu" TargetMode="External"/><Relationship Id="rId4" Type="http://schemas.openxmlformats.org/officeDocument/2006/relationships/hyperlink" Target="https://ec.europa.eu/info/research-and-innovation/funding/funding-opportunities/funding-programmes-and-open-calls/horizon-europe/eu-missions-horizon-europe/adaptation-climate-change-including-societal-transformation_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36351" y="1865573"/>
            <a:ext cx="11573171" cy="1423727"/>
          </a:xfrm>
          <a:blipFill dpi="0" rotWithShape="1">
            <a:blip r:embed="rId3">
              <a:alphaModFix amt="74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l-GR" sz="4800" b="1" dirty="0" smtClean="0">
                <a:solidFill>
                  <a:srgbClr val="08496F"/>
                </a:solidFill>
              </a:rPr>
              <a:t>Η </a:t>
            </a:r>
            <a:r>
              <a:rPr lang="el-GR" sz="4800" b="1" dirty="0" smtClean="0">
                <a:solidFill>
                  <a:srgbClr val="08496F"/>
                </a:solidFill>
              </a:rPr>
              <a:t>στρατηγική της ΕΕ για την</a:t>
            </a:r>
            <a:br>
              <a:rPr lang="el-GR" sz="4800" b="1" dirty="0" smtClean="0">
                <a:solidFill>
                  <a:srgbClr val="08496F"/>
                </a:solidFill>
              </a:rPr>
            </a:br>
            <a:r>
              <a:rPr lang="el-GR" sz="4800" b="1" dirty="0" smtClean="0">
                <a:solidFill>
                  <a:srgbClr val="08496F"/>
                </a:solidFill>
              </a:rPr>
              <a:t>προσαρμογή στην κλιματική αλλαγή</a:t>
            </a:r>
            <a:endParaRPr lang="en-GB" sz="4800" b="1" dirty="0">
              <a:solidFill>
                <a:srgbClr val="08496F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36351" y="3656046"/>
            <a:ext cx="9073409" cy="1194250"/>
          </a:xfrm>
          <a:blipFill>
            <a:blip r:embed="rId3">
              <a:alphaModFix amt="74000"/>
            </a:blip>
            <a:tile tx="0" ty="0" sx="100000" sy="100000" flip="none" algn="tl"/>
          </a:blipFill>
        </p:spPr>
        <p:txBody>
          <a:bodyPr/>
          <a:lstStyle/>
          <a:p>
            <a:pPr>
              <a:spcAft>
                <a:spcPts val="300"/>
              </a:spcAft>
            </a:pPr>
            <a:r>
              <a:rPr lang="el-GR" sz="3600" b="1" i="1" dirty="0" smtClean="0">
                <a:solidFill>
                  <a:srgbClr val="8A5941"/>
                </a:solidFill>
              </a:rPr>
              <a:t>Διαμορφώνοντας μια Ευρώπη</a:t>
            </a:r>
            <a:r>
              <a:rPr lang="en-US" sz="3600" b="1" i="1" dirty="0" smtClean="0">
                <a:solidFill>
                  <a:srgbClr val="8A5941"/>
                </a:solidFill>
              </a:rPr>
              <a:t> </a:t>
            </a:r>
            <a:r>
              <a:rPr lang="el-GR" sz="3600" b="1" i="1" dirty="0" smtClean="0">
                <a:solidFill>
                  <a:srgbClr val="8A5941"/>
                </a:solidFill>
              </a:rPr>
              <a:t>ανθεκτική</a:t>
            </a:r>
          </a:p>
          <a:p>
            <a:r>
              <a:rPr lang="el-GR" sz="3600" b="1" i="1" dirty="0">
                <a:solidFill>
                  <a:srgbClr val="8A5941"/>
                </a:solidFill>
              </a:rPr>
              <a:t>σ</a:t>
            </a:r>
            <a:r>
              <a:rPr lang="el-GR" sz="3600" b="1" i="1" dirty="0" smtClean="0">
                <a:solidFill>
                  <a:srgbClr val="8A5941"/>
                </a:solidFill>
              </a:rPr>
              <a:t>την κλιματική αλλαγή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43660" y="5437941"/>
            <a:ext cx="6248340" cy="1575546"/>
          </a:xfrm>
        </p:spPr>
        <p:txBody>
          <a:bodyPr/>
          <a:lstStyle/>
          <a:p>
            <a:r>
              <a:rPr lang="el-GR" b="1" i="0" dirty="0" smtClean="0">
                <a:latin typeface="EC Square Sans Cond Pro" panose="020B0506040000020004" pitchFamily="34" charset="0"/>
              </a:rPr>
              <a:t>Άλκηστη Καλλινίκου</a:t>
            </a:r>
            <a:endParaRPr lang="en-US" b="1" i="0" dirty="0" smtClean="0">
              <a:latin typeface="EC Square Sans Cond Pro" panose="020B0506040000020004" pitchFamily="34" charset="0"/>
            </a:endParaRPr>
          </a:p>
          <a:p>
            <a:pPr>
              <a:spcAft>
                <a:spcPts val="0"/>
              </a:spcAft>
            </a:pPr>
            <a:r>
              <a:rPr lang="el-GR" b="1" i="0" dirty="0" smtClean="0">
                <a:latin typeface="EC Square Sans Cond Pro" panose="020B0506040000020004" pitchFamily="34" charset="0"/>
              </a:rPr>
              <a:t>Ευρωπαϊκή Επιτροπή</a:t>
            </a:r>
          </a:p>
          <a:p>
            <a:r>
              <a:rPr lang="el-GR" b="1" i="0" dirty="0" smtClean="0">
                <a:latin typeface="EC Square Sans Cond Pro" panose="020B0506040000020004" pitchFamily="34" charset="0"/>
              </a:rPr>
              <a:t>Γενική Διεύθυνση Δράσης για το Κλίμα</a:t>
            </a:r>
            <a:endParaRPr lang="en-US" b="1" i="0" dirty="0" smtClean="0">
              <a:latin typeface="EC Square Sans Cond Pro" panose="020B050604000002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733374" y="5834339"/>
            <a:ext cx="17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</a:t>
            </a:r>
            <a:r>
              <a:rPr kumimoji="0" lang="en-I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I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picture: Peter </a:t>
            </a:r>
            <a:r>
              <a:rPr kumimoji="0" lang="en-I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Löffler</a:t>
            </a:r>
            <a:endParaRPr kumimoji="0" lang="en-IE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35" y="478154"/>
            <a:ext cx="5040647" cy="1884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358" y="2712720"/>
            <a:ext cx="7530362" cy="1531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36" y="5062969"/>
            <a:ext cx="5505403" cy="139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06" y="4585643"/>
            <a:ext cx="10399593" cy="603239"/>
          </a:xfrm>
        </p:spPr>
        <p:txBody>
          <a:bodyPr/>
          <a:lstStyle/>
          <a:p>
            <a:r>
              <a:rPr lang="el-GR" dirty="0" smtClean="0"/>
              <a:t>Αποστολή για την Προσαρμογή στην Κλιματική Αλλαγή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1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22" y="0"/>
            <a:ext cx="5271052" cy="1279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5" y="2153455"/>
            <a:ext cx="11083489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22" y="0"/>
            <a:ext cx="5271052" cy="1279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68" r="1" b="3861"/>
          <a:stretch/>
        </p:blipFill>
        <p:spPr>
          <a:xfrm>
            <a:off x="4909988" y="2068023"/>
            <a:ext cx="5985220" cy="3715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9989" y="5894685"/>
            <a:ext cx="46580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FF0000"/>
                </a:solidFill>
                <a:hlinkClick r:id="rId5"/>
              </a:rPr>
              <a:t>https://</a:t>
            </a:r>
            <a:r>
              <a:rPr lang="de-AT" sz="1200" dirty="0" smtClean="0">
                <a:solidFill>
                  <a:srgbClr val="FF0000"/>
                </a:solidFill>
                <a:hlinkClick r:id="rId5"/>
              </a:rPr>
              <a:t>ec.europa.eu/eusurvey/runner/MissionAdaptationRegions2022</a:t>
            </a:r>
            <a:endParaRPr lang="de-AT" sz="1200" dirty="0" smtClean="0">
              <a:solidFill>
                <a:srgbClr val="FF0000"/>
              </a:solidFill>
            </a:endParaRPr>
          </a:p>
          <a:p>
            <a:r>
              <a:rPr lang="en-US" sz="1200" dirty="0">
                <a:hlinkClick r:id="rId6"/>
              </a:rPr>
              <a:t>eu_missions_climate_charter_facsimile-el.pdf (europa.eu)</a:t>
            </a:r>
            <a:r>
              <a:rPr lang="de-AT" sz="1200" dirty="0" smtClean="0">
                <a:solidFill>
                  <a:srgbClr val="FF0000"/>
                </a:solidFill>
              </a:rPr>
              <a:t> </a:t>
            </a:r>
            <a:endParaRPr lang="en-IE" sz="1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722" y="2068023"/>
            <a:ext cx="3078809" cy="41036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59044" y="904073"/>
            <a:ext cx="4436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3600" dirty="0">
                <a:solidFill>
                  <a:srgbClr val="08496F"/>
                </a:solidFill>
                <a:latin typeface="EC Square Sans Pro Medium" panose="020B0500000000020004" pitchFamily="34" charset="0"/>
                <a:ea typeface="+mj-ea"/>
                <a:cs typeface="+mj-cs"/>
              </a:rPr>
              <a:t>Ο Χάρτης συμμετοχής</a:t>
            </a:r>
            <a:endParaRPr lang="en-US" sz="3600" dirty="0">
              <a:solidFill>
                <a:srgbClr val="08496F"/>
              </a:solidFill>
              <a:latin typeface="EC Square Sans Pro Medium" panose="020B05000000000200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64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22" y="0"/>
            <a:ext cx="5271052" cy="1279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5009" y="1460664"/>
            <a:ext cx="10249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08496F"/>
                </a:solidFill>
                <a:latin typeface="EC Square Sans Pro Medium" panose="020B0500000000020004" pitchFamily="34" charset="0"/>
                <a:ea typeface="+mj-ea"/>
                <a:cs typeface="+mj-cs"/>
              </a:rPr>
              <a:t>Αποστολή Προσαρμογής στην Κλιματική Αλλαγή</a:t>
            </a:r>
            <a:endParaRPr lang="en-US" sz="3600" dirty="0">
              <a:solidFill>
                <a:srgbClr val="08496F"/>
              </a:solidFill>
              <a:latin typeface="EC Square Sans Pro Medium" panose="020B05000000000200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1281" y="4605637"/>
            <a:ext cx="266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/>
              <a:t>©</a:t>
            </a:r>
            <a:r>
              <a:rPr lang="en-IE" dirty="0"/>
              <a:t> </a:t>
            </a:r>
            <a:r>
              <a:rPr lang="en-IE" sz="1100" dirty="0"/>
              <a:t>picture: </a:t>
            </a:r>
            <a:r>
              <a:rPr lang="en-IE" sz="1100" dirty="0" err="1"/>
              <a:t>Nataliya</a:t>
            </a:r>
            <a:r>
              <a:rPr lang="en-IE" sz="1100" dirty="0"/>
              <a:t> </a:t>
            </a:r>
            <a:r>
              <a:rPr lang="en-IE" sz="1100" dirty="0" err="1"/>
              <a:t>Vaitkevich</a:t>
            </a:r>
            <a:endParaRPr lang="en-IE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10" y="2181151"/>
            <a:ext cx="4399722" cy="244594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0722" y="2184523"/>
            <a:ext cx="6268278" cy="44063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Υποστήριξη έρευνας και καινοτομίας 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Πρόσβαση</a:t>
            </a:r>
            <a:r>
              <a:rPr kumimoji="0" lang="el-GR" altLang="en-US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σε παραδείγματα βέλτιστων πρακτικών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24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Πρόσβαση σε εργαλεία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24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Υποστήριξη αλληλεπίδρασης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Συμβουλές χρηματοδοτήσεων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Συμμετοχή των πολιτών </a:t>
            </a:r>
          </a:p>
        </p:txBody>
      </p:sp>
    </p:spTree>
    <p:extLst>
      <p:ext uri="{BB962C8B-B14F-4D97-AF65-F5344CB8AC3E}">
        <p14:creationId xmlns:p14="http://schemas.microsoft.com/office/powerpoint/2010/main" val="4891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22" y="0"/>
            <a:ext cx="5271052" cy="1279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5009" y="1460664"/>
            <a:ext cx="10523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08496F"/>
                </a:solidFill>
                <a:latin typeface="EC Square Sans Pro Medium" panose="020B0500000000020004" pitchFamily="34" charset="0"/>
                <a:ea typeface="+mj-ea"/>
                <a:cs typeface="+mj-cs"/>
              </a:rPr>
              <a:t>Περισσότερες πληροφορίες – Χρήσιμοι σύνδεσμοι</a:t>
            </a:r>
            <a:endParaRPr lang="en-US" sz="3600" dirty="0">
              <a:solidFill>
                <a:srgbClr val="08496F"/>
              </a:solidFill>
              <a:latin typeface="EC Square Sans Pro Medium" panose="020B05000000000200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5009" y="2227098"/>
            <a:ext cx="94230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Mission Adaptation Website</a:t>
            </a:r>
            <a:endParaRPr lang="en-US" sz="2800" dirty="0"/>
          </a:p>
          <a:p>
            <a:endParaRPr lang="el-GR" sz="2800" dirty="0">
              <a:ea typeface="+mn-lt"/>
              <a:cs typeface="+mn-lt"/>
              <a:hlinkClick r:id="rId5"/>
            </a:endParaRPr>
          </a:p>
          <a:p>
            <a:r>
              <a:rPr lang="de-AT" sz="2800" dirty="0">
                <a:ea typeface="+mn-lt"/>
                <a:cs typeface="+mn-lt"/>
                <a:hlinkClick r:id="rId5"/>
              </a:rPr>
              <a:t>EU-CLIMATE-ADAPTATION-MISSION@ec.europa.eu</a:t>
            </a:r>
            <a:endParaRPr lang="de-AT" sz="2800" dirty="0">
              <a:ea typeface="+mn-lt"/>
              <a:cs typeface="+mn-lt"/>
            </a:endParaRPr>
          </a:p>
          <a:p>
            <a:endParaRPr lang="en-US" sz="2800" dirty="0"/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EUmissions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HorizonEU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MissionClimate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2657"/>
            <a:ext cx="12192000" cy="3578088"/>
          </a:xfrm>
          <a:prstGeom prst="rect">
            <a:avLst/>
          </a:prstGeom>
          <a:solidFill>
            <a:srgbClr val="08496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96" y="4723268"/>
            <a:ext cx="10888400" cy="1652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96" y="1103820"/>
            <a:ext cx="739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solidFill>
                  <a:schemeClr val="bg2"/>
                </a:solidFill>
                <a:latin typeface="EC Square Sans Cond Pro" panose="020B0506040000020004" pitchFamily="34" charset="0"/>
              </a:rPr>
              <a:t>Ευχαριστώ για την προσοχή σας </a:t>
            </a:r>
            <a:endParaRPr lang="en-US" sz="4800" dirty="0">
              <a:solidFill>
                <a:schemeClr val="bg2"/>
              </a:solidFill>
              <a:latin typeface="EC Square Sans Cond Pro" panose="020B05060400000200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6591" y="0"/>
            <a:ext cx="0" cy="193481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8242" y="5356189"/>
            <a:ext cx="173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©</a:t>
            </a:r>
            <a:r>
              <a:rPr lang="en-IE" dirty="0" smtClean="0"/>
              <a:t> </a:t>
            </a:r>
            <a:r>
              <a:rPr lang="en-IE" sz="1100" dirty="0" smtClean="0"/>
              <a:t>picture</a:t>
            </a:r>
            <a:r>
              <a:rPr lang="en-GB" sz="1100" dirty="0"/>
              <a:t>s</a:t>
            </a:r>
            <a:r>
              <a:rPr lang="en-IE" sz="1100" dirty="0" smtClean="0"/>
              <a:t>: WRI</a:t>
            </a:r>
            <a:endParaRPr lang="en-IE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9"/>
          <a:stretch/>
        </p:blipFill>
        <p:spPr>
          <a:xfrm>
            <a:off x="428242" y="1467156"/>
            <a:ext cx="5648093" cy="38717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522" y="1467156"/>
            <a:ext cx="5732343" cy="38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srgbClr val="08496F"/>
                </a:solidFill>
                <a:latin typeface="EC Square Sans Pro Medium" panose="020B0500000000020004" pitchFamily="34" charset="0"/>
              </a:rPr>
              <a:t>Ευρώπη – 19 Ιουνίου 2022</a:t>
            </a:r>
            <a:endParaRPr lang="en-US" sz="3600" dirty="0">
              <a:solidFill>
                <a:srgbClr val="08496F"/>
              </a:solidFill>
              <a:latin typeface="EC Square Sans Pro Medium" panose="020B05000000000200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044" y="1237466"/>
            <a:ext cx="5582429" cy="5620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6668" y="6488668"/>
            <a:ext cx="244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©</a:t>
            </a:r>
            <a:r>
              <a:rPr lang="en-IE" dirty="0" smtClean="0"/>
              <a:t> </a:t>
            </a:r>
            <a:r>
              <a:rPr lang="en-IE" sz="1100" dirty="0" smtClean="0"/>
              <a:t>picture: </a:t>
            </a:r>
            <a:r>
              <a:rPr lang="en-GB" sz="1100" dirty="0" smtClean="0"/>
              <a:t>Scott Duncan/Twitter</a:t>
            </a: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37473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722" y="2964427"/>
            <a:ext cx="4434070" cy="318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rgbClr val="08496F"/>
                </a:solidFill>
                <a:latin typeface="EC Square Sans Pro Medium" panose="020B0500000000020004" pitchFamily="34" charset="0"/>
              </a:rPr>
              <a:t>Κλιματική Αλλαγή</a:t>
            </a:r>
            <a:endParaRPr lang="en-GB" sz="3600" dirty="0">
              <a:solidFill>
                <a:srgbClr val="08496F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1987525"/>
            <a:ext cx="4566805" cy="1137331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Οι επιπτώσεις είναι ήδη εδώ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 </a:t>
            </a:r>
          </a:p>
        </p:txBody>
      </p:sp>
      <p:pic>
        <p:nvPicPr>
          <p:cNvPr id="9" name="Picture 3" descr="2d2a2b95-b35a-444c-8ada-1568ae9996da@e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930" y="482860"/>
            <a:ext cx="5874673" cy="31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13320" y="3676782"/>
            <a:ext cx="227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©</a:t>
            </a:r>
            <a:r>
              <a:rPr lang="en-IE" dirty="0" smtClean="0"/>
              <a:t> </a:t>
            </a:r>
            <a:r>
              <a:rPr lang="en-IE" sz="1100" dirty="0" smtClean="0"/>
              <a:t>picture: NRC </a:t>
            </a:r>
            <a:r>
              <a:rPr lang="en-IE" sz="1100" dirty="0" err="1" smtClean="0"/>
              <a:t>Handelsblad</a:t>
            </a:r>
            <a:endParaRPr lang="en-IE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5940930" y="4084692"/>
            <a:ext cx="55453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…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σε κάθε περιοχή της </a:t>
            </a: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Ευρώπης</a:t>
            </a:r>
          </a:p>
          <a:p>
            <a:pPr lvl="0" algn="just" fontAlgn="base"/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ακόμα και στο πιο αισιόδοξο σενάριο, </a:t>
            </a: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θα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είναι εμφανείς για τις επόμενες δεκαετίες.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9077" y="6116017"/>
            <a:ext cx="227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©</a:t>
            </a:r>
            <a:r>
              <a:rPr lang="en-IE" dirty="0" smtClean="0"/>
              <a:t> </a:t>
            </a:r>
            <a:r>
              <a:rPr lang="en-IE" sz="1100" dirty="0" smtClean="0"/>
              <a:t>picture: </a:t>
            </a:r>
            <a:r>
              <a:rPr lang="en-GB" sz="1100" dirty="0" smtClean="0"/>
              <a:t>Gina Sanders</a:t>
            </a: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28085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482860"/>
            <a:ext cx="10845042" cy="782357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08496F"/>
                </a:solidFill>
                <a:latin typeface="EC Square Sans Pro Medium" panose="020B0500000000020004" pitchFamily="34" charset="0"/>
              </a:rPr>
              <a:t>Μία νέα Ευρωπαϊκή στρατηγική για την προσαρμογή στην κλιματική αλλαγή</a:t>
            </a:r>
            <a:endParaRPr lang="en-GB" sz="4000" dirty="0">
              <a:solidFill>
                <a:srgbClr val="08496F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652" y="1507575"/>
            <a:ext cx="10977564" cy="47096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2400" b="1" dirty="0" smtClean="0">
              <a:solidFill>
                <a:srgbClr val="8A5941"/>
              </a:solidFill>
            </a:endParaRPr>
          </a:p>
          <a:p>
            <a:pPr lvl="1"/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Φεβρουάριος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Αναγγελία νέας στρατηγικής</a:t>
            </a:r>
            <a:endParaRPr lang="el-G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Προσχέδιο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ανοιχτή δημόσια διαβούλευση, αξιολογήσεις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εμπειρογνωμόνων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2018: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Αξιολόγηση της πρώτης στρατηγικής της ΕΕ για την προσαρμογή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(2013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el-GR" sz="2800" dirty="0" smtClean="0">
                <a:solidFill>
                  <a:srgbClr val="08496F"/>
                </a:solidFill>
                <a:latin typeface="EC Square Sans Pro Medium" panose="020B0500000000020004" pitchFamily="34" charset="0"/>
              </a:rPr>
              <a:t>Πολιτικό πλαίσιο</a:t>
            </a:r>
            <a:endParaRPr lang="en-US" sz="2800" dirty="0">
              <a:solidFill>
                <a:srgbClr val="08496F"/>
              </a:solidFill>
              <a:latin typeface="EC Square Sans Pro Medium" panose="020B05000000000200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Η </a:t>
            </a:r>
            <a:r>
              <a:rPr lang="el-GR" b="1" dirty="0" smtClean="0">
                <a:solidFill>
                  <a:schemeClr val="bg2">
                    <a:lumMod val="50000"/>
                  </a:schemeClr>
                </a:solidFill>
              </a:rPr>
              <a:t>Ατζέντα του 2030 για τη Βιώσιμη Ανάπτυξη</a:t>
            </a:r>
          </a:p>
          <a:p>
            <a:pPr lvl="1">
              <a:lnSpc>
                <a:spcPct val="150000"/>
              </a:lnSpc>
            </a:pPr>
            <a:r>
              <a:rPr lang="el-GR" b="1" dirty="0" smtClean="0">
                <a:solidFill>
                  <a:schemeClr val="bg2">
                    <a:lumMod val="50000"/>
                  </a:schemeClr>
                </a:solidFill>
              </a:rPr>
              <a:t>Συμφωνία του Παρισιού</a:t>
            </a:r>
          </a:p>
          <a:p>
            <a:pPr lvl="1">
              <a:lnSpc>
                <a:spcPct val="150000"/>
              </a:lnSpc>
            </a:pP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Η </a:t>
            </a:r>
            <a:r>
              <a:rPr lang="el-GR" b="1" dirty="0" smtClean="0">
                <a:solidFill>
                  <a:schemeClr val="bg2">
                    <a:lumMod val="50000"/>
                  </a:schemeClr>
                </a:solidFill>
              </a:rPr>
              <a:t>Ευρωπαϊκή </a:t>
            </a:r>
            <a:r>
              <a:rPr lang="el-GR" b="1" dirty="0" smtClean="0">
                <a:solidFill>
                  <a:srgbClr val="00B050"/>
                </a:solidFill>
              </a:rPr>
              <a:t>Πράσινη</a:t>
            </a:r>
            <a:r>
              <a:rPr lang="el-GR" b="1" dirty="0" smtClean="0">
                <a:solidFill>
                  <a:schemeClr val="bg2">
                    <a:lumMod val="50000"/>
                  </a:schemeClr>
                </a:solidFill>
              </a:rPr>
              <a:t> Συμφωνία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5434" y="5000317"/>
            <a:ext cx="2829781" cy="93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3920" y="365125"/>
            <a:ext cx="10515600" cy="1325563"/>
          </a:xfrm>
        </p:spPr>
        <p:txBody>
          <a:bodyPr/>
          <a:lstStyle/>
          <a:p>
            <a:r>
              <a:rPr lang="el-GR" sz="3600" dirty="0" smtClean="0">
                <a:solidFill>
                  <a:srgbClr val="08496F"/>
                </a:solidFill>
                <a:latin typeface="EC Square Sans Pro Medium" panose="020B0500000000020004" pitchFamily="34" charset="0"/>
              </a:rPr>
              <a:t>Όραμα &amp; Στόχοι</a:t>
            </a:r>
            <a:endParaRPr lang="en-GB" sz="3600" dirty="0">
              <a:solidFill>
                <a:srgbClr val="08496F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8996082" cy="477634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Το </a:t>
            </a:r>
            <a:r>
              <a:rPr 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2050, η ΕΕ θα είναι ανθεκτική στην κλιματική </a:t>
            </a:r>
            <a:r>
              <a:rPr 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αλλαγή και </a:t>
            </a:r>
            <a:r>
              <a:rPr 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πλήρως προσαρμοσμένη στις αναπόφευκτες </a:t>
            </a:r>
            <a:r>
              <a:rPr 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επιπτώσεις της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l-G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Στόχοι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Πιο έξυπνη προσαρμογή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l-G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Βελτίωση των γνώσεων και διαχείριση της αβεβαιότητας </a:t>
            </a:r>
            <a:endParaRPr lang="el-GR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Πιο συστημική προσαρμογή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l-G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Υποστήριξη της ανάπτυξης πολιτικής σε </a:t>
            </a:r>
            <a:r>
              <a:rPr lang="el-G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όλα τα </a:t>
            </a:r>
            <a:r>
              <a:rPr lang="el-G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επίπεδα και όλους τους </a:t>
            </a:r>
            <a:r>
              <a:rPr lang="el-G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τομείς</a:t>
            </a:r>
          </a:p>
          <a:p>
            <a:pPr lvl="1"/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Πιο γρήγορη προσαρμογή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l-G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Επιτάχυνση της προσαρμογής σε όλα τα επίπεδα </a:t>
            </a:r>
            <a:endParaRPr lang="el-GR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Εντατικοποίηση της διεθνούς δράσης </a:t>
            </a:r>
            <a:r>
              <a:rPr lang="el-G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για την ανθεκτικότητα στην κλιματική αλλαγή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122" y="1251198"/>
            <a:ext cx="2561303" cy="4378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5187" y="5629276"/>
            <a:ext cx="173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©</a:t>
            </a:r>
            <a:r>
              <a:rPr lang="en-IE" dirty="0" smtClean="0"/>
              <a:t> </a:t>
            </a:r>
            <a:r>
              <a:rPr lang="en-IE" sz="1100" dirty="0" smtClean="0"/>
              <a:t>picture: Peter </a:t>
            </a:r>
            <a:r>
              <a:rPr lang="en-IE" sz="1100" dirty="0" err="1" smtClean="0"/>
              <a:t>Lőffler</a:t>
            </a: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1291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rgbClr val="08496F"/>
                </a:solidFill>
                <a:latin typeface="EC Square Sans Pro Medium" panose="020B0500000000020004" pitchFamily="34" charset="0"/>
              </a:rPr>
              <a:t>Πιο έξυπνη</a:t>
            </a:r>
            <a:r>
              <a:rPr lang="el-GR" dirty="0" smtClean="0">
                <a:solidFill>
                  <a:srgbClr val="08496F"/>
                </a:solidFill>
              </a:rPr>
              <a:t> </a:t>
            </a:r>
            <a:r>
              <a:rPr lang="el-GR" sz="3600" dirty="0">
                <a:solidFill>
                  <a:srgbClr val="08496F"/>
                </a:solidFill>
                <a:latin typeface="EC Square Sans Pro Medium" panose="020B0500000000020004" pitchFamily="34" charset="0"/>
              </a:rPr>
              <a:t>προσαρμογή</a:t>
            </a:r>
            <a:endParaRPr lang="en-GB" sz="3600" dirty="0">
              <a:solidFill>
                <a:srgbClr val="08496F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8720138" cy="477634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Βελτίωση των γνώσεων και διαχείριση της </a:t>
            </a:r>
            <a:r>
              <a:rPr lang="el-G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αβεβαιότητας: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Επέκταση των ορίων των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γνώσεων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για την προσαρμογή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Περισσότερα και καλύτερα δεδομένα για τους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κινδύνους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και τις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απώλειες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που σχετίζονται με το κλίμα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Ανάδειξη της στρατηγικής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Climate-ADAPT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σε έγκυρη ευρωπαϊκή πλατφόρμα για την προσαρμογή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39438" y="5409347"/>
            <a:ext cx="173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/>
              <a:t>©</a:t>
            </a:r>
            <a:r>
              <a:rPr lang="en-IE" dirty="0"/>
              <a:t> </a:t>
            </a:r>
            <a:r>
              <a:rPr lang="en-IE" sz="1100" dirty="0"/>
              <a:t>picture: NOAA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918" y="1394442"/>
            <a:ext cx="2362200" cy="401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srgbClr val="08496F"/>
                </a:solidFill>
                <a:latin typeface="EC Square Sans Pro Medium" panose="020B0500000000020004" pitchFamily="34" charset="0"/>
              </a:rPr>
              <a:t>Πιο συστημική προσαρμογή</a:t>
            </a:r>
            <a:endParaRPr lang="en-GB" sz="3600" dirty="0">
              <a:solidFill>
                <a:srgbClr val="08496F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8915400" cy="4776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Υποστήριξη της ανάπτυξης πολιτικής σε όλα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l-G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τα επίπεδα και όλους τους </a:t>
            </a:r>
            <a:r>
              <a:rPr lang="el-G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τομείς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Βελτίωση των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στρατηγικών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και των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σχεδίων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για την προσαρμογή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Ενίσχυση της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τοπικής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ατομικής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και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δίκαιης ανθεκτικότητας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Ενσωμάτωση της ανθεκτικότητας στην κλιματική αλλαγή στα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εθνικά δημοσιονομικά πλαίσια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Προώθηση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λύσεων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για την προσαρμογή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οι οποίες βασίζονται στη φύση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65" y="432387"/>
            <a:ext cx="3751229" cy="23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08496F"/>
                </a:solidFill>
                <a:latin typeface="EC Square Sans Pro Medium" panose="020B0500000000020004" pitchFamily="34" charset="0"/>
              </a:rPr>
              <a:t>Πιο </a:t>
            </a:r>
            <a:r>
              <a:rPr lang="el-GR" sz="3600" dirty="0" smtClean="0">
                <a:solidFill>
                  <a:srgbClr val="08496F"/>
                </a:solidFill>
                <a:latin typeface="EC Square Sans Pro Medium" panose="020B0500000000020004" pitchFamily="34" charset="0"/>
              </a:rPr>
              <a:t>γρήγορη </a:t>
            </a:r>
            <a:r>
              <a:rPr lang="el-GR" sz="3600" dirty="0">
                <a:solidFill>
                  <a:srgbClr val="08496F"/>
                </a:solidFill>
                <a:latin typeface="EC Square Sans Pro Medium" panose="020B0500000000020004" pitchFamily="34" charset="0"/>
              </a:rPr>
              <a:t>προσαρμογή</a:t>
            </a:r>
            <a:endParaRPr lang="en-GB" sz="3600" dirty="0">
              <a:solidFill>
                <a:srgbClr val="08496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9202272" cy="477634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Επιτάχυνση της προσαρμογής σε όλα τα </a:t>
            </a:r>
            <a:r>
              <a:rPr lang="el-G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επίπεδα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Επιτάχυνση της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εφαρμογής</a:t>
            </a:r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λύσεων για την προσαρμογή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Μείωση των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κινδύνων που σχετίζονται με το κλίμα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Κάλυψη του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χάσματος που σχετίζεται με την προστασία του κλίματος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Διασφάλιση της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διαθεσιμότητας και της βιωσιμότητας των γλυκών υδάτων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2"/>
          <a:stretch/>
        </p:blipFill>
        <p:spPr>
          <a:xfrm>
            <a:off x="9711161" y="181545"/>
            <a:ext cx="2320819" cy="4032250"/>
          </a:xfrm>
          <a:prstGeom prst="rect">
            <a:avLst/>
          </a:prstGeom>
          <a:solidFill>
            <a:schemeClr val="bg2"/>
          </a:solidFill>
          <a:ln w="28575">
            <a:noFill/>
          </a:ln>
          <a:effectLst>
            <a:softEdge rad="12700"/>
          </a:effectLst>
        </p:spPr>
      </p:pic>
      <p:sp>
        <p:nvSpPr>
          <p:cNvPr id="10" name="TextBox 9"/>
          <p:cNvSpPr txBox="1"/>
          <p:nvPr/>
        </p:nvSpPr>
        <p:spPr>
          <a:xfrm>
            <a:off x="10485393" y="4096597"/>
            <a:ext cx="173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/>
              <a:t>©</a:t>
            </a:r>
            <a:r>
              <a:rPr lang="en-IE" dirty="0"/>
              <a:t> </a:t>
            </a:r>
            <a:r>
              <a:rPr lang="en-IE" sz="1100" dirty="0"/>
              <a:t>picture: Peter </a:t>
            </a:r>
            <a:r>
              <a:rPr lang="en-IE" sz="1100" dirty="0" err="1"/>
              <a:t>Lőffler</a:t>
            </a: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4361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534</Words>
  <Application>Microsoft Office PowerPoint</Application>
  <PresentationFormat>Widescreen</PresentationFormat>
  <Paragraphs>107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EC Square Sans Cond Pro</vt:lpstr>
      <vt:lpstr>EC Square Sans Pro Medium</vt:lpstr>
      <vt:lpstr>1_Office Theme</vt:lpstr>
      <vt:lpstr>Office Theme</vt:lpstr>
      <vt:lpstr>Η στρατηγική της ΕΕ για την προσαρμογή στην κλιματική αλλαγή</vt:lpstr>
      <vt:lpstr>PowerPoint Presentation</vt:lpstr>
      <vt:lpstr>Ευρώπη – 19 Ιουνίου 2022</vt:lpstr>
      <vt:lpstr>Κλιματική Αλλαγή</vt:lpstr>
      <vt:lpstr>Μία νέα Ευρωπαϊκή στρατηγική για την προσαρμογή στην κλιματική αλλαγή</vt:lpstr>
      <vt:lpstr>Όραμα &amp; Στόχοι</vt:lpstr>
      <vt:lpstr>Πιο έξυπνη προσαρμογή</vt:lpstr>
      <vt:lpstr>Πιο συστημική προσαρμογή</vt:lpstr>
      <vt:lpstr>Πιο γρήγορη προσαρμογή</vt:lpstr>
      <vt:lpstr>PowerPoint Presentation</vt:lpstr>
      <vt:lpstr>Αποστολή για την Προσαρμογή στην Κλιματική Αλλαγή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EU Strategy on Climate Change Adaptation</dc:title>
  <dc:creator>STIRBAT Liviu (CLIMA)</dc:creator>
  <cp:lastModifiedBy>KALLINIKOU Alkistis (CLIMA)</cp:lastModifiedBy>
  <cp:revision>198</cp:revision>
  <dcterms:created xsi:type="dcterms:W3CDTF">2020-06-02T07:18:46Z</dcterms:created>
  <dcterms:modified xsi:type="dcterms:W3CDTF">2022-06-21T08:42:25Z</dcterms:modified>
</cp:coreProperties>
</file>