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329" r:id="rId2"/>
    <p:sldId id="271" r:id="rId3"/>
    <p:sldId id="283" r:id="rId4"/>
    <p:sldId id="538" r:id="rId5"/>
    <p:sldId id="553" r:id="rId6"/>
    <p:sldId id="284" r:id="rId7"/>
    <p:sldId id="551" r:id="rId8"/>
    <p:sldId id="549" r:id="rId9"/>
    <p:sldId id="535" r:id="rId10"/>
    <p:sldId id="550" r:id="rId11"/>
    <p:sldId id="542" r:id="rId12"/>
    <p:sldId id="543" r:id="rId13"/>
    <p:sldId id="548" r:id="rId14"/>
    <p:sldId id="554" r:id="rId15"/>
    <p:sldId id="558" r:id="rId16"/>
    <p:sldId id="555" r:id="rId17"/>
    <p:sldId id="324" r:id="rId18"/>
    <p:sldId id="286" r:id="rId19"/>
    <p:sldId id="541" r:id="rId20"/>
    <p:sldId id="270" r:id="rId21"/>
  </p:sldIdLst>
  <p:sldSz cx="24382413" cy="13716000"/>
  <p:notesSz cx="7104063" cy="10234613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09"/>
    <p:restoredTop sz="50000"/>
  </p:normalViewPr>
  <p:slideViewPr>
    <p:cSldViewPr snapToGrid="0" snapToObjects="1">
      <p:cViewPr varScale="1">
        <p:scale>
          <a:sx n="56" d="100"/>
          <a:sy n="56" d="100"/>
        </p:scale>
        <p:origin x="132" y="90"/>
      </p:cViewPr>
      <p:guideLst>
        <p:guide orient="horz" pos="4320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FA123-3205-44C0-A1D1-411FF71171EB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</dgm:pt>
    <dgm:pt modelId="{382CF898-3097-4B42-9475-A928DDD641CB}">
      <dgm:prSet phldrT="[Κείμενο]"/>
      <dgm:spPr/>
      <dgm:t>
        <a:bodyPr/>
        <a:lstStyle/>
        <a:p>
          <a:r>
            <a:rPr lang="el-GR" dirty="0"/>
            <a:t>Ιστορικά Μετεωρολογικά δεδομένα μέχρι το έτος της μελέτης</a:t>
          </a:r>
        </a:p>
      </dgm:t>
    </dgm:pt>
    <dgm:pt modelId="{F4C3CB08-DCC7-4254-9448-B480B2809D31}" type="parTrans" cxnId="{F9D6217D-CE36-4718-838A-52A46427E23E}">
      <dgm:prSet/>
      <dgm:spPr/>
      <dgm:t>
        <a:bodyPr/>
        <a:lstStyle/>
        <a:p>
          <a:endParaRPr lang="el-GR"/>
        </a:p>
      </dgm:t>
    </dgm:pt>
    <dgm:pt modelId="{120455FB-8F38-488B-BCAE-9DA18AB5C54E}" type="sibTrans" cxnId="{F9D6217D-CE36-4718-838A-52A46427E23E}">
      <dgm:prSet/>
      <dgm:spPr/>
      <dgm:t>
        <a:bodyPr/>
        <a:lstStyle/>
        <a:p>
          <a:endParaRPr lang="el-GR"/>
        </a:p>
      </dgm:t>
    </dgm:pt>
    <dgm:pt modelId="{E247AFC2-C918-45C5-8875-AD5AB0316240}">
      <dgm:prSet phldrT="[Κείμενο]"/>
      <dgm:spPr/>
      <dgm:t>
        <a:bodyPr/>
        <a:lstStyle/>
        <a:p>
          <a:r>
            <a:rPr lang="el-GR">
              <a:effectLst/>
              <a:latin typeface="Arial" panose="020B0604020202020204" pitchFamily="34" charset="0"/>
              <a:ea typeface="Georgia" panose="02040502050405020303" pitchFamily="18" charset="0"/>
              <a:cs typeface="Georgia" panose="02040502050405020303" pitchFamily="18" charset="0"/>
            </a:rPr>
            <a:t>Κλασσική</a:t>
          </a:r>
          <a:r>
            <a:rPr lang="el-GR">
              <a:latin typeface="Arial" panose="020B0604020202020204" pitchFamily="34" charset="0"/>
              <a:ea typeface="Georgia" panose="02040502050405020303" pitchFamily="18" charset="0"/>
              <a:cs typeface="Georgia" panose="02040502050405020303" pitchFamily="18" charset="0"/>
            </a:rPr>
            <a:t> Υδραυλική Μελέτη</a:t>
          </a:r>
          <a:endParaRPr lang="el-GR" dirty="0"/>
        </a:p>
      </dgm:t>
    </dgm:pt>
    <dgm:pt modelId="{7CCCC86C-576B-4885-A990-6A0E65BE093E}" type="parTrans" cxnId="{13C5AEF6-5F22-4899-A50C-39AFF12552B0}">
      <dgm:prSet/>
      <dgm:spPr/>
      <dgm:t>
        <a:bodyPr/>
        <a:lstStyle/>
        <a:p>
          <a:endParaRPr lang="el-GR"/>
        </a:p>
      </dgm:t>
    </dgm:pt>
    <dgm:pt modelId="{A0FEBF01-67E1-41F3-B2FE-701D04D6A5B1}" type="sibTrans" cxnId="{13C5AEF6-5F22-4899-A50C-39AFF12552B0}">
      <dgm:prSet/>
      <dgm:spPr/>
      <dgm:t>
        <a:bodyPr/>
        <a:lstStyle/>
        <a:p>
          <a:endParaRPr lang="el-GR"/>
        </a:p>
      </dgm:t>
    </dgm:pt>
    <dgm:pt modelId="{338CAD34-1088-4FE0-A5A4-05228AFF09F2}" type="pres">
      <dgm:prSet presAssocID="{85FFA123-3205-44C0-A1D1-411FF71171EB}" presName="CompostProcess" presStyleCnt="0">
        <dgm:presLayoutVars>
          <dgm:dir/>
          <dgm:resizeHandles val="exact"/>
        </dgm:presLayoutVars>
      </dgm:prSet>
      <dgm:spPr/>
    </dgm:pt>
    <dgm:pt modelId="{F0F03C22-967A-4000-AF53-129C338F86BA}" type="pres">
      <dgm:prSet presAssocID="{85FFA123-3205-44C0-A1D1-411FF71171EB}" presName="arrow" presStyleLbl="bgShp" presStyleIdx="0" presStyleCnt="1" custAng="5400000" custScaleX="68454" custLinFactNeighborX="-1588" custLinFactNeighborY="-19526"/>
      <dgm:spPr/>
    </dgm:pt>
    <dgm:pt modelId="{88350E15-21FE-469F-A6C6-8EB54E5763E9}" type="pres">
      <dgm:prSet presAssocID="{85FFA123-3205-44C0-A1D1-411FF71171EB}" presName="linearProcess" presStyleCnt="0"/>
      <dgm:spPr/>
    </dgm:pt>
    <dgm:pt modelId="{1208FBD3-69E8-4114-9994-8EC1E48D8D6A}" type="pres">
      <dgm:prSet presAssocID="{382CF898-3097-4B42-9475-A928DDD641CB}" presName="textNode" presStyleLbl="node1" presStyleIdx="0" presStyleCnt="2" custLinFactX="47532" custLinFactNeighborX="100000" custLinFactNeighborY="-63936">
        <dgm:presLayoutVars>
          <dgm:bulletEnabled val="1"/>
        </dgm:presLayoutVars>
      </dgm:prSet>
      <dgm:spPr/>
    </dgm:pt>
    <dgm:pt modelId="{1004CD48-BDD3-47E7-A6B0-FC1A721FD4A8}" type="pres">
      <dgm:prSet presAssocID="{120455FB-8F38-488B-BCAE-9DA18AB5C54E}" presName="sibTrans" presStyleCnt="0"/>
      <dgm:spPr/>
    </dgm:pt>
    <dgm:pt modelId="{F1B1BD9A-F5A4-4174-8152-49B2A838321C}" type="pres">
      <dgm:prSet presAssocID="{E247AFC2-C918-45C5-8875-AD5AB0316240}" presName="textNode" presStyleLbl="node1" presStyleIdx="1" presStyleCnt="2" custLinFactX="-47892" custLinFactNeighborX="-100000" custLinFactNeighborY="75000">
        <dgm:presLayoutVars>
          <dgm:bulletEnabled val="1"/>
        </dgm:presLayoutVars>
      </dgm:prSet>
      <dgm:spPr/>
    </dgm:pt>
  </dgm:ptLst>
  <dgm:cxnLst>
    <dgm:cxn modelId="{E124E159-3403-446D-93A3-8EEE4EB8B8AA}" type="presOf" srcId="{E247AFC2-C918-45C5-8875-AD5AB0316240}" destId="{F1B1BD9A-F5A4-4174-8152-49B2A838321C}" srcOrd="0" destOrd="0" presId="urn:microsoft.com/office/officeart/2005/8/layout/hProcess9"/>
    <dgm:cxn modelId="{F9D6217D-CE36-4718-838A-52A46427E23E}" srcId="{85FFA123-3205-44C0-A1D1-411FF71171EB}" destId="{382CF898-3097-4B42-9475-A928DDD641CB}" srcOrd="0" destOrd="0" parTransId="{F4C3CB08-DCC7-4254-9448-B480B2809D31}" sibTransId="{120455FB-8F38-488B-BCAE-9DA18AB5C54E}"/>
    <dgm:cxn modelId="{63017AA4-941B-47E9-B0AA-5A3312DCE5E6}" type="presOf" srcId="{85FFA123-3205-44C0-A1D1-411FF71171EB}" destId="{338CAD34-1088-4FE0-A5A4-05228AFF09F2}" srcOrd="0" destOrd="0" presId="urn:microsoft.com/office/officeart/2005/8/layout/hProcess9"/>
    <dgm:cxn modelId="{DC8930A9-A6BD-4DE1-977A-61FA10659640}" type="presOf" srcId="{382CF898-3097-4B42-9475-A928DDD641CB}" destId="{1208FBD3-69E8-4114-9994-8EC1E48D8D6A}" srcOrd="0" destOrd="0" presId="urn:microsoft.com/office/officeart/2005/8/layout/hProcess9"/>
    <dgm:cxn modelId="{13C5AEF6-5F22-4899-A50C-39AFF12552B0}" srcId="{85FFA123-3205-44C0-A1D1-411FF71171EB}" destId="{E247AFC2-C918-45C5-8875-AD5AB0316240}" srcOrd="1" destOrd="0" parTransId="{7CCCC86C-576B-4885-A990-6A0E65BE093E}" sibTransId="{A0FEBF01-67E1-41F3-B2FE-701D04D6A5B1}"/>
    <dgm:cxn modelId="{081A17FD-1718-406A-B67B-42D65A5FE183}" type="presParOf" srcId="{338CAD34-1088-4FE0-A5A4-05228AFF09F2}" destId="{F0F03C22-967A-4000-AF53-129C338F86BA}" srcOrd="0" destOrd="0" presId="urn:microsoft.com/office/officeart/2005/8/layout/hProcess9"/>
    <dgm:cxn modelId="{7A1A4713-D742-44BE-9BF2-7555486769CC}" type="presParOf" srcId="{338CAD34-1088-4FE0-A5A4-05228AFF09F2}" destId="{88350E15-21FE-469F-A6C6-8EB54E5763E9}" srcOrd="1" destOrd="0" presId="urn:microsoft.com/office/officeart/2005/8/layout/hProcess9"/>
    <dgm:cxn modelId="{D11D3E12-6C6B-4D21-80E0-786D0E5336C3}" type="presParOf" srcId="{88350E15-21FE-469F-A6C6-8EB54E5763E9}" destId="{1208FBD3-69E8-4114-9994-8EC1E48D8D6A}" srcOrd="0" destOrd="0" presId="urn:microsoft.com/office/officeart/2005/8/layout/hProcess9"/>
    <dgm:cxn modelId="{F40E727E-E7A5-428B-A228-27F65E9F1FF6}" type="presParOf" srcId="{88350E15-21FE-469F-A6C6-8EB54E5763E9}" destId="{1004CD48-BDD3-47E7-A6B0-FC1A721FD4A8}" srcOrd="1" destOrd="0" presId="urn:microsoft.com/office/officeart/2005/8/layout/hProcess9"/>
    <dgm:cxn modelId="{316ECB9C-A456-492D-840F-D9017A371450}" type="presParOf" srcId="{88350E15-21FE-469F-A6C6-8EB54E5763E9}" destId="{F1B1BD9A-F5A4-4174-8152-49B2A838321C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03C22-967A-4000-AF53-129C338F86BA}">
      <dsp:nvSpPr>
        <dsp:cNvPr id="0" name=""/>
        <dsp:cNvSpPr/>
      </dsp:nvSpPr>
      <dsp:spPr>
        <a:xfrm rot="5400000">
          <a:off x="1983828" y="-1865851"/>
          <a:ext cx="5521146" cy="95557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8FBD3-69E8-4114-9994-8EC1E48D8D6A}">
      <dsp:nvSpPr>
        <dsp:cNvPr id="0" name=""/>
        <dsp:cNvSpPr/>
      </dsp:nvSpPr>
      <dsp:spPr>
        <a:xfrm>
          <a:off x="2495288" y="422898"/>
          <a:ext cx="4507181" cy="3822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400" kern="1200" dirty="0"/>
            <a:t>Ιστορικά Μετεωρολογικά δεδομένα μέχρι το έτος της μελέτης</a:t>
          </a:r>
        </a:p>
      </dsp:txBody>
      <dsp:txXfrm>
        <a:off x="2681877" y="609487"/>
        <a:ext cx="4134003" cy="3449113"/>
      </dsp:txXfrm>
    </dsp:sp>
    <dsp:sp modelId="{F1B1BD9A-F5A4-4174-8152-49B2A838321C}">
      <dsp:nvSpPr>
        <dsp:cNvPr id="0" name=""/>
        <dsp:cNvSpPr/>
      </dsp:nvSpPr>
      <dsp:spPr>
        <a:xfrm>
          <a:off x="2470108" y="5733436"/>
          <a:ext cx="4507181" cy="38222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400" kern="1200">
              <a:effectLst/>
              <a:latin typeface="Arial" panose="020B0604020202020204" pitchFamily="34" charset="0"/>
              <a:ea typeface="Georgia" panose="02040502050405020303" pitchFamily="18" charset="0"/>
              <a:cs typeface="Georgia" panose="02040502050405020303" pitchFamily="18" charset="0"/>
            </a:rPr>
            <a:t>Κλασσική</a:t>
          </a:r>
          <a:r>
            <a:rPr lang="el-GR" sz="4400" kern="1200">
              <a:latin typeface="Arial" panose="020B0604020202020204" pitchFamily="34" charset="0"/>
              <a:ea typeface="Georgia" panose="02040502050405020303" pitchFamily="18" charset="0"/>
              <a:cs typeface="Georgia" panose="02040502050405020303" pitchFamily="18" charset="0"/>
            </a:rPr>
            <a:t> Υδραυλική Μελέτη</a:t>
          </a:r>
          <a:endParaRPr lang="el-GR" sz="4400" kern="1200" dirty="0"/>
        </a:p>
      </dsp:txBody>
      <dsp:txXfrm>
        <a:off x="2656697" y="5920025"/>
        <a:ext cx="4134003" cy="34491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5" tIns="49532" rIns="99065" bIns="495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9065" tIns="49532" rIns="99065" bIns="49532" rtlCol="0"/>
          <a:lstStyle>
            <a:lvl1pPr algn="r">
              <a:defRPr sz="1300"/>
            </a:lvl1pPr>
          </a:lstStyle>
          <a:p>
            <a:fld id="{60317C1E-B2C6-EB4E-8DAD-0752287FA1A2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5" tIns="49532" rIns="99065" bIns="495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65" tIns="49532" rIns="99065" bIns="49532" rtlCol="0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65" tIns="49532" rIns="99065" bIns="495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65" tIns="49532" rIns="99065" bIns="49532" rtlCol="0" anchor="b"/>
          <a:lstStyle>
            <a:lvl1pPr algn="r">
              <a:defRPr sz="1300"/>
            </a:lvl1pPr>
          </a:lstStyle>
          <a:p>
            <a:fld id="{A67C9306-7C8F-C341-88B2-FAEBEB6C78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9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C9306-7C8F-C341-88B2-FAEBEB6C78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9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C9306-7C8F-C341-88B2-FAEBEB6C78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36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C9306-7C8F-C341-88B2-FAEBEB6C78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0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C9306-7C8F-C341-88B2-FAEBEB6C786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0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C9306-7C8F-C341-88B2-FAEBEB6C786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5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4793913" y="1208088"/>
            <a:ext cx="8718550" cy="117236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1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87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91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 txBox="1">
            <a:spLocks/>
          </p:cNvSpPr>
          <p:nvPr/>
        </p:nvSpPr>
        <p:spPr>
          <a:xfrm>
            <a:off x="18288000" y="249834"/>
            <a:ext cx="5486400" cy="2798165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LIFE-IP </a:t>
            </a:r>
            <a:r>
              <a:rPr lang="en-US" sz="240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AdaptInGR</a:t>
            </a:r>
            <a:r>
              <a:rPr lang="en-US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 – Boosting </a:t>
            </a:r>
            <a:br>
              <a:rPr lang="en-US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</a:br>
            <a:r>
              <a:rPr lang="en-US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the implementation of adaptation policy across Greece</a:t>
            </a:r>
            <a:br>
              <a:rPr lang="en-US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</a:br>
            <a:r>
              <a:rPr lang="en-US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LIFE17 IPC/GR/000006</a:t>
            </a:r>
          </a:p>
          <a:p>
            <a:pPr algn="ctr">
              <a:spcBef>
                <a:spcPts val="600"/>
              </a:spcBef>
            </a:pPr>
            <a:r>
              <a:rPr lang="el-GR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"Ενισχύοντας την εφαρμογή πολιτικής για την προσαρμογή στην κλιματική αλλαγή στην Ελλάδα'' </a:t>
            </a:r>
            <a:endParaRPr lang="en-US" sz="240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n-US" sz="240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8" name="Text Placeholder 13"/>
          <p:cNvSpPr txBox="1">
            <a:spLocks/>
          </p:cNvSpPr>
          <p:nvPr/>
        </p:nvSpPr>
        <p:spPr>
          <a:xfrm>
            <a:off x="17873934" y="11819493"/>
            <a:ext cx="6590581" cy="1718747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l-GR" sz="2400" b="1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Ενημερωτική Ημερίδα Περιφέρειας Αττικής  «Προσαρμογή στην Κλιματική Αλλαγή. </a:t>
            </a:r>
            <a:r>
              <a:rPr lang="el-GR" sz="2400" b="1" dirty="0">
                <a:solidFill>
                  <a:srgbClr val="296632"/>
                </a:solidFill>
              </a:rPr>
              <a:t>Πολιτικές, Σχέδια και Εφαρμογή</a:t>
            </a:r>
            <a:r>
              <a:rPr lang="el-GR" sz="2400" b="1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» </a:t>
            </a:r>
          </a:p>
          <a:p>
            <a:pPr algn="ctr">
              <a:spcBef>
                <a:spcPts val="0"/>
              </a:spcBef>
            </a:pPr>
            <a:r>
              <a:rPr lang="el-GR" sz="2400" b="1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Τετάρτη, 22 Ιουνίου 2022</a:t>
            </a:r>
            <a:endParaRPr lang="en-US" sz="2400" b="1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0" y="3909055"/>
            <a:ext cx="176668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6600" b="1" i="1" dirty="0">
                <a:solidFill>
                  <a:schemeClr val="bg1"/>
                </a:solidFill>
                <a:latin typeface="Calibri" panose="020F0502020204030204" pitchFamily="34" charset="0"/>
              </a:rPr>
              <a:t>Η Προσαρμογή στην Κλιματική Αλλαγή στην Δυτική Ελλάδα – Η εφαρμογή της πιλοτικής δράσης στον Ίναχο ποταμό για το έργο </a:t>
            </a:r>
          </a:p>
          <a:p>
            <a:pPr algn="ctr"/>
            <a:r>
              <a:rPr lang="el-GR" sz="6600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Life</a:t>
            </a:r>
            <a:r>
              <a:rPr lang="el-GR" sz="6600" b="1" i="1" dirty="0">
                <a:solidFill>
                  <a:schemeClr val="bg1"/>
                </a:solidFill>
                <a:latin typeface="Calibri" panose="020F0502020204030204" pitchFamily="34" charset="0"/>
              </a:rPr>
              <a:t>-IP </a:t>
            </a:r>
            <a:r>
              <a:rPr lang="el-GR" sz="6600" b="1" i="1" dirty="0" err="1">
                <a:solidFill>
                  <a:schemeClr val="bg1"/>
                </a:solidFill>
                <a:latin typeface="Calibri" panose="020F0502020204030204" pitchFamily="34" charset="0"/>
              </a:rPr>
              <a:t>AdaptinGR</a:t>
            </a:r>
            <a:r>
              <a:rPr lang="el-GR" sz="6600" b="1" i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l-GR" sz="6600" dirty="0">
                <a:solidFill>
                  <a:schemeClr val="bg1"/>
                </a:solidFill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5" y="11215639"/>
            <a:ext cx="2671465" cy="1931519"/>
          </a:xfrm>
          <a:prstGeom prst="rect">
            <a:avLst/>
          </a:prstGeom>
        </p:spPr>
      </p:pic>
      <p:sp>
        <p:nvSpPr>
          <p:cNvPr id="21" name="Text Placeholder 11"/>
          <p:cNvSpPr txBox="1">
            <a:spLocks/>
          </p:cNvSpPr>
          <p:nvPr/>
        </p:nvSpPr>
        <p:spPr>
          <a:xfrm>
            <a:off x="3824662" y="11289037"/>
            <a:ext cx="6185439" cy="1743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1828709" rtl="0" eaLnBrk="1" latinLnBrk="0" hangingPunct="1">
              <a:buNone/>
              <a:defRPr sz="6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Το έργο συγχρηματοδοτείται από το Πρόγραμμα LIFE της Ευρωπαϊκής Ένωσης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054" y="11386723"/>
            <a:ext cx="1547663" cy="15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Placeholder 11"/>
          <p:cNvSpPr txBox="1">
            <a:spLocks/>
          </p:cNvSpPr>
          <p:nvPr/>
        </p:nvSpPr>
        <p:spPr>
          <a:xfrm>
            <a:off x="11990717" y="11240089"/>
            <a:ext cx="5262113" cy="1743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1828709" rtl="0" eaLnBrk="1" latinLnBrk="0" hangingPunct="1">
              <a:buNone/>
              <a:defRPr sz="6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2400" dirty="0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Το έργο συγχρηματοδοτείται από το Πράσινο Ταμείο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F811D1A3-E465-471D-BC36-89DACB881308}"/>
              </a:ext>
            </a:extLst>
          </p:cNvPr>
          <p:cNvSpPr/>
          <p:nvPr/>
        </p:nvSpPr>
        <p:spPr>
          <a:xfrm>
            <a:off x="0" y="8946037"/>
            <a:ext cx="176668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000" i="1" dirty="0">
                <a:solidFill>
                  <a:schemeClr val="bg1"/>
                </a:solidFill>
                <a:latin typeface="Calibri" panose="020F0502020204030204" pitchFamily="34" charset="0"/>
              </a:rPr>
              <a:t>Στέφανος ΠΑΠΑΖΗΣΙΜΟΥ, Προϊστάμενος </a:t>
            </a:r>
            <a:r>
              <a:rPr lang="el-GR" sz="40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Τμ</a:t>
            </a:r>
            <a:r>
              <a:rPr lang="el-GR" sz="4000" i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el-GR" sz="40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Υδροοικονομίας</a:t>
            </a:r>
            <a:r>
              <a:rPr lang="el-GR" sz="4000" i="1" dirty="0">
                <a:solidFill>
                  <a:schemeClr val="bg1"/>
                </a:solidFill>
                <a:latin typeface="Calibri" panose="020F0502020204030204" pitchFamily="34" charset="0"/>
              </a:rPr>
              <a:t>, ΔΠΧΣ/ΠΔΕ,</a:t>
            </a:r>
          </a:p>
          <a:p>
            <a:pPr algn="ctr"/>
            <a:r>
              <a:rPr lang="el-GR" sz="4000" i="1" dirty="0">
                <a:solidFill>
                  <a:schemeClr val="bg1"/>
                </a:solidFill>
                <a:latin typeface="Calibri" panose="020F0502020204030204" pitchFamily="34" charset="0"/>
              </a:rPr>
              <a:t>Υπεύθυνος έργου LIFE-IP </a:t>
            </a:r>
            <a:r>
              <a:rPr lang="el-GR" sz="40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AdaptinGR</a:t>
            </a:r>
            <a:r>
              <a:rPr lang="el-GR" sz="4000" i="1" dirty="0">
                <a:solidFill>
                  <a:schemeClr val="bg1"/>
                </a:solidFill>
                <a:latin typeface="Calibri" panose="020F0502020204030204" pitchFamily="34" charset="0"/>
              </a:rPr>
              <a:t> για την ΠΔΕ (Γεωλόγος, </a:t>
            </a:r>
            <a:r>
              <a:rPr lang="en-US" sz="4000" i="1" dirty="0" err="1">
                <a:solidFill>
                  <a:schemeClr val="bg1"/>
                </a:solidFill>
                <a:latin typeface="Calibri" panose="020F0502020204030204" pitchFamily="34" charset="0"/>
              </a:rPr>
              <a:t>Ph.D</a:t>
            </a:r>
            <a:r>
              <a:rPr lang="el-GR" sz="4000" i="1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569" y="3014528"/>
            <a:ext cx="6670499" cy="672331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064" y="9823940"/>
            <a:ext cx="1909451" cy="19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4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8E466D1-4CB4-2A4B-9D7D-B6557C4A8D06}"/>
              </a:ext>
            </a:extLst>
          </p:cNvPr>
          <p:cNvSpPr/>
          <p:nvPr/>
        </p:nvSpPr>
        <p:spPr>
          <a:xfrm>
            <a:off x="1238250" y="1889160"/>
            <a:ext cx="22123194" cy="898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400" b="1" u="sng" dirty="0">
                <a:ea typeface="Georgia" panose="02040502050405020303" pitchFamily="18" charset="0"/>
              </a:rPr>
              <a:t>Κλιματικά δεδομένα και δείκτες</a:t>
            </a:r>
          </a:p>
          <a:p>
            <a:endParaRPr lang="el-GR" sz="3400" b="1" u="sng" dirty="0">
              <a:ea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400" dirty="0">
                <a:ea typeface="Georgia" panose="02040502050405020303" pitchFamily="18" charset="0"/>
              </a:rPr>
              <a:t>Θα παραχθούν από το Εθνικό Αστεροσκοπείο Αθηνών (ΕΑΑ), στα πλαίσια του έργου LIFE-IP </a:t>
            </a:r>
            <a:r>
              <a:rPr lang="el-GR" sz="3400" dirty="0" err="1">
                <a:ea typeface="Georgia" panose="02040502050405020303" pitchFamily="18" charset="0"/>
              </a:rPr>
              <a:t>AdaptInGR</a:t>
            </a:r>
            <a:r>
              <a:rPr lang="el-GR" sz="3400" dirty="0">
                <a:ea typeface="Georgia" panose="02040502050405020303" pitchFamily="18" charset="0"/>
              </a:rPr>
              <a:t> ( LIFE17 IPC/GR/00000) με την μορφή μη επεξεργασμένων δεδομένων (</a:t>
            </a:r>
            <a:r>
              <a:rPr lang="el-GR" sz="3400" dirty="0" err="1">
                <a:ea typeface="Georgia" panose="02040502050405020303" pitchFamily="18" charset="0"/>
              </a:rPr>
              <a:t>raw</a:t>
            </a:r>
            <a:r>
              <a:rPr lang="el-GR" sz="3400" dirty="0">
                <a:ea typeface="Georgia" panose="02040502050405020303" pitchFamily="18" charset="0"/>
              </a:rPr>
              <a:t> </a:t>
            </a:r>
            <a:r>
              <a:rPr lang="el-GR" sz="3400" dirty="0" err="1">
                <a:ea typeface="Georgia" panose="02040502050405020303" pitchFamily="18" charset="0"/>
              </a:rPr>
              <a:t>data</a:t>
            </a:r>
            <a:r>
              <a:rPr lang="el-GR" sz="3400" dirty="0">
                <a:ea typeface="Georgia" panose="02040502050405020303" pitchFamily="18" charset="0"/>
              </a:rPr>
              <a:t>) σε </a:t>
            </a:r>
            <a:r>
              <a:rPr lang="el-GR" sz="3400" b="1" dirty="0">
                <a:ea typeface="Georgia" panose="02040502050405020303" pitchFamily="18" charset="0"/>
              </a:rPr>
              <a:t>ημερήσια</a:t>
            </a:r>
            <a:r>
              <a:rPr lang="el-GR" sz="3400" dirty="0">
                <a:ea typeface="Georgia" panose="02040502050405020303" pitchFamily="18" charset="0"/>
              </a:rPr>
              <a:t> ή </a:t>
            </a:r>
            <a:r>
              <a:rPr lang="el-GR" sz="3400" b="1" dirty="0">
                <a:ea typeface="Georgia" panose="02040502050405020303" pitchFamily="18" charset="0"/>
              </a:rPr>
              <a:t>ετήσια</a:t>
            </a:r>
            <a:r>
              <a:rPr lang="el-GR" sz="3400" dirty="0">
                <a:ea typeface="Georgia" panose="02040502050405020303" pitchFamily="18" charset="0"/>
              </a:rPr>
              <a:t> βάση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l-GR" sz="3400" dirty="0">
              <a:ea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400" dirty="0"/>
              <a:t>Χρήση κλιματικών προβολών από </a:t>
            </a:r>
            <a:r>
              <a:rPr lang="el-GR" sz="3400" b="1" dirty="0"/>
              <a:t>2 </a:t>
            </a:r>
            <a:r>
              <a:rPr lang="el-GR" sz="3400" dirty="0"/>
              <a:t>επιλεγμένα ζεύγη παγκόσμιων (</a:t>
            </a:r>
            <a:r>
              <a:rPr lang="el-GR" sz="3400" dirty="0" err="1"/>
              <a:t>GCMs</a:t>
            </a:r>
            <a:r>
              <a:rPr lang="el-GR" sz="3400" dirty="0"/>
              <a:t>) / </a:t>
            </a:r>
            <a:r>
              <a:rPr lang="el-GR" sz="3400" dirty="0" err="1"/>
              <a:t>περιοχικών</a:t>
            </a:r>
            <a:r>
              <a:rPr lang="el-GR" sz="3400" dirty="0"/>
              <a:t> κλιματικών μοντέλων (</a:t>
            </a:r>
            <a:r>
              <a:rPr lang="el-GR" sz="3400" dirty="0" err="1"/>
              <a:t>RCMs</a:t>
            </a:r>
            <a:r>
              <a:rPr lang="el-GR" sz="3400" dirty="0"/>
              <a:t>) αιχμής, τα οποία αναπτύχθηκαν στο πλαίσιο του προγράμματος EURO-CORDEX με οριζόντια χωρική ανάλυση περίπου 0.11°. H χωρική ανάλυση των χαρτών που παράχθηκαν βάσει των κλιματικών προβολών είναι περίπου 500m, με χωρική ανάλυση περίπου 12km (0,11 °) για τρεις περιόδους.</a:t>
            </a:r>
            <a:r>
              <a:rPr lang="en-US" sz="3400" dirty="0"/>
              <a:t> </a:t>
            </a:r>
            <a:endParaRPr lang="en-US" sz="3400" dirty="0">
              <a:highlight>
                <a:srgbClr val="FFFF00"/>
              </a:highlight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400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400" dirty="0">
                <a:ea typeface="Georgia" panose="02040502050405020303" pitchFamily="18" charset="0"/>
              </a:rPr>
              <a:t>Θα αφορούν  τις δυο </a:t>
            </a:r>
            <a:r>
              <a:rPr lang="el-GR" sz="3400" b="1" dirty="0">
                <a:ea typeface="Georgia" panose="02040502050405020303" pitchFamily="18" charset="0"/>
              </a:rPr>
              <a:t>μελλοντικές περιόδους 30 ετών</a:t>
            </a:r>
            <a:r>
              <a:rPr lang="el-GR" sz="3400" dirty="0">
                <a:ea typeface="Georgia" panose="02040502050405020303" pitchFamily="18" charset="0"/>
              </a:rPr>
              <a:t>:  την </a:t>
            </a:r>
            <a:r>
              <a:rPr lang="el-GR" sz="3400" b="1" dirty="0">
                <a:ea typeface="Georgia" panose="02040502050405020303" pitchFamily="18" charset="0"/>
              </a:rPr>
              <a:t>2031-2060</a:t>
            </a:r>
            <a:r>
              <a:rPr lang="el-GR" sz="3400" dirty="0">
                <a:ea typeface="Georgia" panose="02040502050405020303" pitchFamily="18" charset="0"/>
              </a:rPr>
              <a:t> (κοντινό μέλλον - </a:t>
            </a:r>
            <a:r>
              <a:rPr lang="el-GR" sz="3400" dirty="0" err="1">
                <a:ea typeface="Georgia" panose="02040502050405020303" pitchFamily="18" charset="0"/>
              </a:rPr>
              <a:t>near</a:t>
            </a:r>
            <a:r>
              <a:rPr lang="el-GR" sz="3400" dirty="0">
                <a:ea typeface="Georgia" panose="02040502050405020303" pitchFamily="18" charset="0"/>
              </a:rPr>
              <a:t> </a:t>
            </a:r>
            <a:r>
              <a:rPr lang="el-GR" sz="3400" dirty="0" err="1">
                <a:ea typeface="Georgia" panose="02040502050405020303" pitchFamily="18" charset="0"/>
              </a:rPr>
              <a:t>future</a:t>
            </a:r>
            <a:r>
              <a:rPr lang="el-GR" sz="3400" dirty="0">
                <a:ea typeface="Georgia" panose="02040502050405020303" pitchFamily="18" charset="0"/>
              </a:rPr>
              <a:t> </a:t>
            </a:r>
            <a:r>
              <a:rPr lang="el-GR" sz="3400" dirty="0" err="1">
                <a:ea typeface="Georgia" panose="02040502050405020303" pitchFamily="18" charset="0"/>
              </a:rPr>
              <a:t>period</a:t>
            </a:r>
            <a:r>
              <a:rPr lang="el-GR" sz="3400" dirty="0">
                <a:ea typeface="Georgia" panose="02040502050405020303" pitchFamily="18" charset="0"/>
              </a:rPr>
              <a:t>) και την </a:t>
            </a:r>
            <a:r>
              <a:rPr lang="el-GR" sz="3400" b="1" dirty="0">
                <a:ea typeface="Georgia" panose="02040502050405020303" pitchFamily="18" charset="0"/>
              </a:rPr>
              <a:t>2071-2100 </a:t>
            </a:r>
            <a:r>
              <a:rPr lang="el-GR" sz="3400" dirty="0">
                <a:ea typeface="Georgia" panose="02040502050405020303" pitchFamily="18" charset="0"/>
              </a:rPr>
              <a:t>(μακρινό μέλλον - </a:t>
            </a:r>
            <a:r>
              <a:rPr lang="el-GR" sz="3400" dirty="0" err="1">
                <a:ea typeface="Georgia" panose="02040502050405020303" pitchFamily="18" charset="0"/>
              </a:rPr>
              <a:t>distant</a:t>
            </a:r>
            <a:r>
              <a:rPr lang="el-GR" sz="3400" dirty="0">
                <a:ea typeface="Georgia" panose="02040502050405020303" pitchFamily="18" charset="0"/>
              </a:rPr>
              <a:t> </a:t>
            </a:r>
            <a:r>
              <a:rPr lang="el-GR" sz="3400" dirty="0" err="1">
                <a:ea typeface="Georgia" panose="02040502050405020303" pitchFamily="18" charset="0"/>
              </a:rPr>
              <a:t>future</a:t>
            </a:r>
            <a:r>
              <a:rPr lang="el-GR" sz="3400" dirty="0">
                <a:ea typeface="Georgia" panose="02040502050405020303" pitchFamily="18" charset="0"/>
              </a:rPr>
              <a:t> </a:t>
            </a:r>
            <a:r>
              <a:rPr lang="el-GR" sz="3400" dirty="0" err="1">
                <a:ea typeface="Georgia" panose="02040502050405020303" pitchFamily="18" charset="0"/>
              </a:rPr>
              <a:t>period</a:t>
            </a:r>
            <a:r>
              <a:rPr lang="el-GR" sz="3400" dirty="0">
                <a:ea typeface="Georgia" panose="02040502050405020303" pitchFamily="18" charset="0"/>
              </a:rPr>
              <a:t>) καθώς και την περίοδο αναφοράς - </a:t>
            </a:r>
            <a:r>
              <a:rPr lang="el-GR" sz="3400" dirty="0" err="1">
                <a:ea typeface="Georgia" panose="02040502050405020303" pitchFamily="18" charset="0"/>
              </a:rPr>
              <a:t>reference</a:t>
            </a:r>
            <a:r>
              <a:rPr lang="el-GR" sz="3400" dirty="0">
                <a:ea typeface="Georgia" panose="02040502050405020303" pitchFamily="18" charset="0"/>
              </a:rPr>
              <a:t> </a:t>
            </a:r>
            <a:r>
              <a:rPr lang="el-GR" sz="3400" b="1" dirty="0">
                <a:ea typeface="Georgia" panose="02040502050405020303" pitchFamily="18" charset="0"/>
              </a:rPr>
              <a:t>1971-2000</a:t>
            </a:r>
            <a:r>
              <a:rPr lang="en-US" sz="3400" dirty="0">
                <a:ea typeface="Georgia" panose="02040502050405020303" pitchFamily="18" charset="0"/>
              </a:rPr>
              <a:t> </a:t>
            </a:r>
            <a:r>
              <a:rPr lang="el-GR" sz="3400" dirty="0">
                <a:ea typeface="Georgia" panose="02040502050405020303" pitchFamily="18" charset="0"/>
              </a:rPr>
              <a:t>και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l-GR" sz="3400" dirty="0">
              <a:ea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400" dirty="0">
                <a:ea typeface="Georgia" panose="02040502050405020303" pitchFamily="18" charset="0"/>
              </a:rPr>
              <a:t>θα εξαχθούν για τα </a:t>
            </a:r>
            <a:r>
              <a:rPr lang="el-GR" sz="3400" b="1" dirty="0">
                <a:ea typeface="Georgia" panose="02040502050405020303" pitchFamily="18" charset="0"/>
              </a:rPr>
              <a:t>3 νέα σενάρια εκπομπών της IPCC</a:t>
            </a:r>
            <a:r>
              <a:rPr lang="el-GR" sz="3400" dirty="0">
                <a:ea typeface="Georgia" panose="02040502050405020303" pitchFamily="18" charset="0"/>
              </a:rPr>
              <a:t> [IPCC (2013)] το ευμενές σενάριο</a:t>
            </a:r>
            <a:r>
              <a:rPr lang="en-GB" sz="3400" dirty="0">
                <a:ea typeface="Georgia" panose="02040502050405020303" pitchFamily="18" charset="0"/>
              </a:rPr>
              <a:t> </a:t>
            </a:r>
            <a:r>
              <a:rPr lang="en-GB" sz="3400" b="1" dirty="0">
                <a:ea typeface="Georgia" panose="02040502050405020303" pitchFamily="18" charset="0"/>
              </a:rPr>
              <a:t>RCP 2.6</a:t>
            </a:r>
            <a:r>
              <a:rPr lang="en-GB" sz="3400" dirty="0">
                <a:ea typeface="Georgia" panose="02040502050405020303" pitchFamily="18" charset="0"/>
              </a:rPr>
              <a:t>, </a:t>
            </a:r>
            <a:r>
              <a:rPr lang="el-GR" sz="3400" dirty="0">
                <a:ea typeface="Georgia" panose="02040502050405020303" pitchFamily="18" charset="0"/>
              </a:rPr>
              <a:t>το μετριοπαθές σενάριο μετριασμού της κλιματικής αλλαγής</a:t>
            </a:r>
            <a:r>
              <a:rPr lang="en-GB" sz="3400" dirty="0">
                <a:ea typeface="Georgia" panose="02040502050405020303" pitchFamily="18" charset="0"/>
              </a:rPr>
              <a:t> (</a:t>
            </a:r>
            <a:r>
              <a:rPr lang="en-GB" sz="3400" b="1" dirty="0">
                <a:ea typeface="Georgia" panose="02040502050405020303" pitchFamily="18" charset="0"/>
              </a:rPr>
              <a:t>RCP4.5)</a:t>
            </a:r>
            <a:r>
              <a:rPr lang="en-GB" sz="3400" dirty="0">
                <a:ea typeface="Georgia" panose="02040502050405020303" pitchFamily="18" charset="0"/>
              </a:rPr>
              <a:t> </a:t>
            </a:r>
            <a:r>
              <a:rPr lang="el-GR" sz="3400" dirty="0">
                <a:ea typeface="Georgia" panose="02040502050405020303" pitchFamily="18" charset="0"/>
              </a:rPr>
              <a:t>και το ακραίο σενάριο με υψηλές εκπομπές ρύπων</a:t>
            </a:r>
            <a:r>
              <a:rPr lang="en-GB" sz="3400" dirty="0">
                <a:ea typeface="Georgia" panose="02040502050405020303" pitchFamily="18" charset="0"/>
              </a:rPr>
              <a:t> </a:t>
            </a:r>
            <a:r>
              <a:rPr lang="en-GB" sz="3400" b="1" dirty="0">
                <a:ea typeface="Georgia" panose="02040502050405020303" pitchFamily="18" charset="0"/>
              </a:rPr>
              <a:t>(RCP8.5)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GB" sz="3400" b="1" dirty="0">
              <a:ea typeface="Georgia" panose="020405020504050203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</a:rPr>
              <a:t>http://mapsportal.ypen.gr/thema_climatechange (</a:t>
            </a:r>
            <a:r>
              <a:rPr lang="el-GR" sz="3400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</a:rPr>
              <a:t>παραδείγματα προσομοίωσης για 22 κλιματικούς δείκτες</a:t>
            </a:r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</a:rPr>
              <a:t>)</a:t>
            </a:r>
            <a:endParaRPr lang="el-GR" sz="3400" b="1" dirty="0">
              <a:solidFill>
                <a:schemeClr val="accent1">
                  <a:lumMod val="75000"/>
                </a:schemeClr>
              </a:solidFill>
              <a:ea typeface="Georgia" panose="02040502050405020303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3F19BD6-0FEE-EA59-554F-6DEDA5BC0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83CD2-8FC1-5F51-C597-F24F57624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4960EA8B-6801-CBF1-7BF1-0F99B545998C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E152C6D-315D-E0D3-1368-6FA0963DA81E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0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1A71EA0-F235-3584-179C-EF59B4F4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C775D513-02D7-9C70-6884-EFAAC8150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2DC38A8B-1435-146E-8EAB-B715FFA7CC43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83C459-1748-FA50-74EC-156944BF3D7F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BE7DE-340E-F8A3-C327-1C5203D66D83}"/>
              </a:ext>
            </a:extLst>
          </p:cNvPr>
          <p:cNvSpPr txBox="1"/>
          <p:nvPr/>
        </p:nvSpPr>
        <p:spPr>
          <a:xfrm>
            <a:off x="1466491" y="2400881"/>
            <a:ext cx="201293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b="1" dirty="0">
                <a:ea typeface="Georgia" panose="02040502050405020303" pitchFamily="18" charset="0"/>
              </a:rPr>
              <a:t>Οι κλιματικοί δείκτες </a:t>
            </a:r>
            <a:r>
              <a:rPr lang="el-GR" sz="3600" dirty="0">
                <a:ea typeface="Georgia" panose="02040502050405020303" pitchFamily="18" charset="0"/>
              </a:rPr>
              <a:t>έχουν επιλεγεί με βάση τον τομέα τρωτότητας της Διαχείρισης Πλημμυρών στον οποίο ανήκει το πιλοτικό έργο</a:t>
            </a:r>
          </a:p>
        </p:txBody>
      </p:sp>
      <p:graphicFrame>
        <p:nvGraphicFramePr>
          <p:cNvPr id="13" name="Πίνακας 12">
            <a:extLst>
              <a:ext uri="{FF2B5EF4-FFF2-40B4-BE49-F238E27FC236}">
                <a16:creationId xmlns:a16="http://schemas.microsoft.com/office/drawing/2014/main" id="{A31F4977-9B92-4D66-B813-32C31E72F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31480"/>
              </p:ext>
            </p:extLst>
          </p:nvPr>
        </p:nvGraphicFramePr>
        <p:xfrm>
          <a:off x="1466491" y="4055305"/>
          <a:ext cx="19422376" cy="4159314"/>
        </p:xfrm>
        <a:graphic>
          <a:graphicData uri="http://schemas.openxmlformats.org/drawingml/2006/table">
            <a:tbl>
              <a:tblPr firstRow="1" firstCol="1" bandRow="1"/>
              <a:tblGrid>
                <a:gridCol w="962615">
                  <a:extLst>
                    <a:ext uri="{9D8B030D-6E8A-4147-A177-3AD203B41FA5}">
                      <a16:colId xmlns:a16="http://schemas.microsoft.com/office/drawing/2014/main" val="3098783676"/>
                    </a:ext>
                  </a:extLst>
                </a:gridCol>
                <a:gridCol w="6904675">
                  <a:extLst>
                    <a:ext uri="{9D8B030D-6E8A-4147-A177-3AD203B41FA5}">
                      <a16:colId xmlns:a16="http://schemas.microsoft.com/office/drawing/2014/main" val="2275379493"/>
                    </a:ext>
                  </a:extLst>
                </a:gridCol>
                <a:gridCol w="2812211">
                  <a:extLst>
                    <a:ext uri="{9D8B030D-6E8A-4147-A177-3AD203B41FA5}">
                      <a16:colId xmlns:a16="http://schemas.microsoft.com/office/drawing/2014/main" val="1898198234"/>
                    </a:ext>
                  </a:extLst>
                </a:gridCol>
                <a:gridCol w="2656936">
                  <a:extLst>
                    <a:ext uri="{9D8B030D-6E8A-4147-A177-3AD203B41FA5}">
                      <a16:colId xmlns:a16="http://schemas.microsoft.com/office/drawing/2014/main" val="2260653707"/>
                    </a:ext>
                  </a:extLst>
                </a:gridCol>
                <a:gridCol w="6085939">
                  <a:extLst>
                    <a:ext uri="{9D8B030D-6E8A-4147-A177-3AD203B41FA5}">
                      <a16:colId xmlns:a16="http://schemas.microsoft.com/office/drawing/2014/main" val="2520774000"/>
                    </a:ext>
                  </a:extLst>
                </a:gridCol>
              </a:tblGrid>
              <a:tr h="69321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3600" b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 </a:t>
                      </a:r>
                      <a:endParaRPr lang="el-GR" sz="36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36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Α. ΒΑΣΙΚΟΙ ΚΛΙΜΑΤΙΚΟΙ ΔΕΙΚΤΕΣ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3600" b="1" i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Κωδικός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3600" b="1" i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Μονάδα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3600" b="1" i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Βαθμός ευαισθησίας *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990049"/>
                  </a:ext>
                </a:extLst>
              </a:tr>
              <a:tr h="69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</a:t>
                      </a:r>
                      <a:endParaRPr lang="el-GR" sz="36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Μέση Θερμοκρασία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</a:t>
                      </a:r>
                      <a:r>
                        <a:rPr lang="en-US" sz="36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tas</a:t>
                      </a:r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)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300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o</a:t>
                      </a:r>
                      <a:r>
                        <a:rPr lang="en-US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C</a:t>
                      </a:r>
                      <a:endParaRPr lang="el-GR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  <a:endParaRPr lang="el-GR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67395"/>
                  </a:ext>
                </a:extLst>
              </a:tr>
              <a:tr h="69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  <a:endParaRPr lang="el-GR" sz="36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Μέση μέγιστη Θερμοκρασία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</a:t>
                      </a:r>
                      <a:r>
                        <a:rPr lang="en-US" sz="36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tasmax</a:t>
                      </a:r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)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aseline="300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o</a:t>
                      </a:r>
                      <a:r>
                        <a:rPr lang="en-US" sz="36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C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083891"/>
                  </a:ext>
                </a:extLst>
              </a:tr>
              <a:tr h="69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3</a:t>
                      </a:r>
                      <a:endParaRPr lang="el-GR" sz="36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Μέση ετήσια Βροχόπτωση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(pr)</a:t>
                      </a:r>
                      <a:endParaRPr lang="el-GR" sz="36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mm/y</a:t>
                      </a:r>
                      <a:endParaRPr lang="el-GR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1528595"/>
                  </a:ext>
                </a:extLst>
              </a:tr>
              <a:tr h="69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36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Αριθμός υγρών ημερών  (</a:t>
                      </a:r>
                      <a:r>
                        <a:rPr lang="en-US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PR</a:t>
                      </a:r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&gt;1</a:t>
                      </a:r>
                      <a:r>
                        <a:rPr lang="en-US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(ecarr1)</a:t>
                      </a:r>
                      <a:endParaRPr lang="el-GR" sz="36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d/y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3257682"/>
                  </a:ext>
                </a:extLst>
              </a:tr>
              <a:tr h="693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36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Μέση ετήσια Χιονοκάλυψης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36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(prsn)</a:t>
                      </a:r>
                      <a:endParaRPr lang="el-GR" sz="36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mm/y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36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  <a:endParaRPr lang="el-GR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89012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C62CA05-8723-5336-7857-3B5F629C2FE4}"/>
              </a:ext>
            </a:extLst>
          </p:cNvPr>
          <p:cNvSpPr txBox="1"/>
          <p:nvPr/>
        </p:nvSpPr>
        <p:spPr>
          <a:xfrm>
            <a:off x="1466490" y="8554124"/>
            <a:ext cx="20599879" cy="154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indent="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000" b="1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*Υπόμνημα Βαθμού Ευαισθησίας Συστήματος:</a:t>
            </a:r>
            <a:endParaRPr lang="el-GR" sz="2000" b="1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R="318770" indent="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1 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Μέτρια ευαισθησία (ο δείκτης σχετίζεται έμμεσα με το μέγεθος της πλημμύρας, π.χ. αλλαγή στη </a:t>
            </a:r>
            <a:r>
              <a:rPr lang="el-GR" sz="2000" i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φυτοκάλυψη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λόγω πυρκαγιάς, αύξηση </a:t>
            </a:r>
            <a:r>
              <a:rPr lang="el-GR" sz="2000" i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διαβρωσιμότητας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εδάφους </a:t>
            </a:r>
            <a:r>
              <a:rPr lang="el-GR" sz="2000" i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κ.λ.π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.)</a:t>
            </a:r>
            <a:endParaRPr lang="el-GR" sz="20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R="318770" indent="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2 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Μεγάλη ευαισθησία (ο δείκτης σχετίζεται άμεσα με το μέγεθος της πλημμύρας)</a:t>
            </a:r>
            <a:endParaRPr lang="el-GR" sz="20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224B05-6E56-B950-A9C5-D44F1D07D728}"/>
              </a:ext>
            </a:extLst>
          </p:cNvPr>
          <p:cNvSpPr txBox="1"/>
          <p:nvPr/>
        </p:nvSpPr>
        <p:spPr>
          <a:xfrm>
            <a:off x="1677836" y="10293425"/>
            <a:ext cx="194741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effectLst/>
                <a:ea typeface="Georgia" panose="02040502050405020303" pitchFamily="18" charset="0"/>
              </a:rPr>
              <a:t>Εφόσον είναι εφικτό, για συγκεκριμένα σημεία ενδιαφέροντος που θα προκύψουν κατά τη μελέτη του έργου, δύναται να ακολουθήσει διαδικασία δυναμικής αποκλιμάκωσης (</a:t>
            </a:r>
            <a:r>
              <a:rPr lang="el-GR" sz="2800" dirty="0" err="1">
                <a:effectLst/>
                <a:ea typeface="Georgia" panose="02040502050405020303" pitchFamily="18" charset="0"/>
              </a:rPr>
              <a:t>downscaling</a:t>
            </a:r>
            <a:r>
              <a:rPr lang="el-GR" sz="2800" dirty="0">
                <a:effectLst/>
                <a:ea typeface="Georgia" panose="02040502050405020303" pitchFamily="18" charset="0"/>
              </a:rPr>
              <a:t>) βασικών κλιματικών παραμέτρων όπως η μέγιστη θερμοκρασία, με σκοπό την επίτευξη υψηλής χωρικής ανάλυσης</a:t>
            </a:r>
            <a:endParaRPr lang="el-GR" sz="28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43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A1435D67-57DF-55C8-E4EB-840CFF75F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graphicFrame>
        <p:nvGraphicFramePr>
          <p:cNvPr id="3" name="Πίνακας 2">
            <a:extLst>
              <a:ext uri="{FF2B5EF4-FFF2-40B4-BE49-F238E27FC236}">
                <a16:creationId xmlns:a16="http://schemas.microsoft.com/office/drawing/2014/main" id="{F21AEA93-C9ED-6D3F-561B-64D343512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052250"/>
              </p:ext>
            </p:extLst>
          </p:nvPr>
        </p:nvGraphicFramePr>
        <p:xfrm>
          <a:off x="711859" y="1859847"/>
          <a:ext cx="21630555" cy="8264647"/>
        </p:xfrm>
        <a:graphic>
          <a:graphicData uri="http://schemas.openxmlformats.org/drawingml/2006/table">
            <a:tbl>
              <a:tblPr firstRow="1" firstCol="1" bandRow="1"/>
              <a:tblGrid>
                <a:gridCol w="1075492">
                  <a:extLst>
                    <a:ext uri="{9D8B030D-6E8A-4147-A177-3AD203B41FA5}">
                      <a16:colId xmlns:a16="http://schemas.microsoft.com/office/drawing/2014/main" val="4231441692"/>
                    </a:ext>
                  </a:extLst>
                </a:gridCol>
                <a:gridCol w="14516574">
                  <a:extLst>
                    <a:ext uri="{9D8B030D-6E8A-4147-A177-3AD203B41FA5}">
                      <a16:colId xmlns:a16="http://schemas.microsoft.com/office/drawing/2014/main" val="3294552483"/>
                    </a:ext>
                  </a:extLst>
                </a:gridCol>
                <a:gridCol w="1811547">
                  <a:extLst>
                    <a:ext uri="{9D8B030D-6E8A-4147-A177-3AD203B41FA5}">
                      <a16:colId xmlns:a16="http://schemas.microsoft.com/office/drawing/2014/main" val="3798378798"/>
                    </a:ext>
                  </a:extLst>
                </a:gridCol>
                <a:gridCol w="4226942">
                  <a:extLst>
                    <a:ext uri="{9D8B030D-6E8A-4147-A177-3AD203B41FA5}">
                      <a16:colId xmlns:a16="http://schemas.microsoft.com/office/drawing/2014/main" val="21573426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l-GR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32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Β. ΠΑΡΑΓΩΓΟΙ ΚΛΙΜΑΤΙΚΟΙ ΔΕΙΚΤΕΣ</a:t>
                      </a:r>
                      <a:endParaRPr lang="el-GR" sz="32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Μονάδα</a:t>
                      </a:r>
                      <a:endParaRPr lang="el-GR" sz="3200" dirty="0"/>
                    </a:p>
                  </a:txBody>
                  <a:tcPr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i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Βαθμός ευαισθησίας *</a:t>
                      </a:r>
                      <a:endParaRPr lang="el-GR" sz="32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anchor="b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175862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Ετήσιος αριθμός ημερών με ημερήσια Βροχόπτωση &lt; 1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(ξηρές μέρες)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d/y</a:t>
                      </a:r>
                      <a:endParaRPr lang="el-GR" sz="28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875472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Ετήσιος αριθμός ημερών με ημερήσια Βροχόπτωση &gt;10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(ισχυρή βροχόπτωση)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d/y</a:t>
                      </a:r>
                      <a:endParaRPr lang="el-GR" sz="28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562770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3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Ετήσιος αριθμός ημερών με ημερήσια Βροχόπτωση &gt; 20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(ακραία βροχόπτωση)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d/y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699780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4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Μέγιστη Διάρκεια σ</a:t>
                      </a:r>
                      <a:r>
                        <a:rPr lang="el-GR" sz="2800" u="sng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υνεχόμενων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ημερών ξηρασίας (Βροχόπτωση &lt; 1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d/per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035008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5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Μέγιστη Διάρκεια </a:t>
                      </a:r>
                      <a:r>
                        <a:rPr lang="el-GR" sz="2800" u="sng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συνεχόμενων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ημερών με Βροχόπτωση &gt; 1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(υγρή περίοδος)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</a:t>
                      </a:r>
                      <a:r>
                        <a:rPr lang="el-GR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/</a:t>
                      </a:r>
                      <a:r>
                        <a:rPr lang="en-US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per</a:t>
                      </a:r>
                      <a:endParaRPr lang="el-GR" sz="28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359136"/>
                  </a:ext>
                </a:extLst>
              </a:tr>
              <a:tr h="70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6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Μέση ημερήσια Βροχόπτωση κατά τη μέγιστη διάρκεια συνεχόμενων ημερών με βροχόπτωση &gt; 1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(υγρή περίοδος </a:t>
                      </a:r>
                      <a:r>
                        <a:rPr lang="el-GR" sz="2800" u="sng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(συσχετίζεται με το 5)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mm/d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491202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Μέγιστη Διάρκεια </a:t>
                      </a:r>
                      <a:r>
                        <a:rPr lang="el-GR" sz="2800" u="sng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συνεχόμενων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ημερών με Βροχόπτωση &gt; 10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(ισχυρή βροχόπτωση)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d/per</a:t>
                      </a:r>
                      <a:endParaRPr lang="el-GR" sz="28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088414"/>
                  </a:ext>
                </a:extLst>
              </a:tr>
              <a:tr h="70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Μέση ημερήσια Βροχόπτωση κατά την μέγιστη διάρκεια συνεχόμενων ημερών με βροχόπτωση &gt; 10 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(ισχυρή βροχόπτωση) </a:t>
                      </a:r>
                      <a:r>
                        <a:rPr lang="el-GR" sz="2800" i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(συσχετίζεται με το 7)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mm/d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214917"/>
                  </a:ext>
                </a:extLst>
              </a:tr>
              <a:tr h="249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9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Ετήσια μέση μέγιστη </a:t>
                      </a: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B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ροχόπτωση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24ώρου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endParaRPr lang="el-GR" sz="280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4456616"/>
                  </a:ext>
                </a:extLst>
              </a:tr>
              <a:tr h="249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10</a:t>
                      </a:r>
                      <a:endParaRPr lang="el-GR" sz="2800" b="1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Ετήσια μέση μέγιστη Βροχόπτωση 48ώρου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966096"/>
                  </a:ext>
                </a:extLst>
              </a:tr>
              <a:tr h="70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11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Αριθμός ημερών με τιμή Βροχόπτωσης &gt; 95</a:t>
                      </a:r>
                      <a:r>
                        <a:rPr lang="el-GR" sz="2800" baseline="300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ο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εκατοστημόριο της περιόδου αναφοράς (ημέρες με πολύ βαριά βροχόπτωση)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d/y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738779"/>
                  </a:ext>
                </a:extLst>
              </a:tr>
              <a:tr h="472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12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Δείκτης ημερήσιας Έντασης Βροχόπτωσης (</a:t>
                      </a:r>
                      <a:r>
                        <a:rPr lang="en-GB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aily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GB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I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ntensity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</a:t>
                      </a:r>
                      <a:r>
                        <a:rPr lang="en-GB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I</a:t>
                      </a:r>
                      <a:r>
                        <a:rPr lang="el-GR" sz="2800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ndex</a:t>
                      </a: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) ανά έτος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mm/d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756481"/>
                  </a:ext>
                </a:extLst>
              </a:tr>
              <a:tr h="70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13</a:t>
                      </a:r>
                      <a:endParaRPr lang="el-GR" sz="2800" b="1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 Ετήσιος αριθμός ημερών με δείκτη κινδύνου που αντιστοιχεί σε πολύ πιθανή πυρκαγιά με ευνοϊκές συνθήκες εμφάνισης 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d/y</a:t>
                      </a:r>
                      <a:endParaRPr lang="el-GR" sz="2800" dirty="0">
                        <a:effectLst/>
                        <a:latin typeface="+mn-lt"/>
                        <a:ea typeface="Georgia" panose="02040502050405020303" pitchFamily="18" charset="0"/>
                        <a:cs typeface="Georgia" panose="02040502050405020303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l-GR" sz="2800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326938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6E98F68-2057-725B-8F0A-075BD6DA3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CA6A1E-271A-7C6C-C7AC-FB4537702F8D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20325C-D73C-96AA-44EA-00BAC4647FEB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BEE4CC-3BF0-5320-6756-39A459589962}"/>
              </a:ext>
            </a:extLst>
          </p:cNvPr>
          <p:cNvSpPr txBox="1"/>
          <p:nvPr/>
        </p:nvSpPr>
        <p:spPr>
          <a:xfrm>
            <a:off x="1287994" y="10128776"/>
            <a:ext cx="21054419" cy="1549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indent="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000" b="1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*Υπόμνημα Βαθμού Ευαισθησίας Συστήματος:</a:t>
            </a:r>
            <a:endParaRPr lang="el-GR" sz="2000" b="1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R="318770" indent="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1 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Μέτρια ευαισθησία (ο δείκτης σχετίζεται έμμεσα με το μέγεθος της πλημμύρας, π.χ. αλλαγή στη </a:t>
            </a:r>
            <a:r>
              <a:rPr lang="el-GR" sz="2000" i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φυτοκάλυψη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λόγω πυρκαγιάς, αύξηση </a:t>
            </a:r>
            <a:r>
              <a:rPr lang="el-GR" sz="2000" i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διαβρωσιμότητας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εδάφους </a:t>
            </a:r>
            <a:r>
              <a:rPr lang="el-GR" sz="2000" i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κ.λ.π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.)</a:t>
            </a:r>
            <a:endParaRPr lang="el-GR" sz="20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R="318770" indent="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2 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sz="2000" i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Μεγάλη ευαισθησία (ο δείκτης σχετίζεται άμεσα με το μέγεθος της πλημμύρας)</a:t>
            </a:r>
            <a:endParaRPr lang="el-GR" sz="20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0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66DB203-9F86-C92F-D6D2-431045584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2C998F2-ACBD-0AAD-6750-1D029B37B6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9CEAAC04-3639-D25E-6ACE-D0D49C92C6D7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E94A5B-1B05-6523-D2CC-8B2BC0C6DACE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0D987-B6D3-8A3E-B3ED-1E608F595C29}"/>
              </a:ext>
            </a:extLst>
          </p:cNvPr>
          <p:cNvSpPr txBox="1"/>
          <p:nvPr/>
        </p:nvSpPr>
        <p:spPr>
          <a:xfrm>
            <a:off x="1483557" y="1696032"/>
            <a:ext cx="21814503" cy="7348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lvl="0" algn="ctr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Η αξιολόγηση των δεδομένων των κλιματικών δεικτών θα έχει ως αποτέλεσμα:</a:t>
            </a:r>
          </a:p>
          <a:p>
            <a:pPr marL="457200" marR="318770" lvl="0" indent="-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Να εκτιμηθεί η τάση των κλιματικών μεταβλητών 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(βροχόπτωση, θερμοκρασία, </a:t>
            </a:r>
            <a:r>
              <a:rPr lang="el-GR" sz="3000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κ.λ.π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.) στην περιοχή, όπως αυτές </a:t>
            </a:r>
            <a:r>
              <a:rPr lang="el-GR" sz="3000" dirty="0">
                <a:ea typeface="Georgia" panose="02040502050405020303" pitchFamily="18" charset="0"/>
                <a:cs typeface="Georgia" panose="02040502050405020303" pitchFamily="18" charset="0"/>
              </a:rPr>
              <a:t>αναμένονται</a:t>
            </a:r>
            <a:r>
              <a:rPr lang="en-US" sz="3000" dirty="0"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l-GR" sz="3000" dirty="0">
                <a:ea typeface="Georgia" panose="02040502050405020303" pitchFamily="18" charset="0"/>
                <a:cs typeface="Georgia" panose="02040502050405020303" pitchFamily="18" charset="0"/>
              </a:rPr>
              <a:t>να εξελιχθούν στο μέλλον 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με βάση τα προαναφερόμενα σενάρια </a:t>
            </a: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και να εκτιμηθούν οι επιπτώσεις / κίνδυνοι </a:t>
            </a:r>
            <a:r>
              <a:rPr lang="el-GR" sz="3000" b="1" dirty="0">
                <a:ea typeface="Georgia" panose="02040502050405020303" pitchFamily="18" charset="0"/>
                <a:cs typeface="Georgia" panose="02040502050405020303" pitchFamily="18" charset="0"/>
              </a:rPr>
              <a:t>που εγκυμονούν </a:t>
            </a: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για την ανθεκτικότητα και αξιοπιστία του έργου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.</a:t>
            </a:r>
          </a:p>
          <a:p>
            <a:pPr marL="457200" marR="318770" lvl="0" indent="-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Να εκτιμηθεί ο βαθμός ευαισθησίας (</a:t>
            </a:r>
            <a:r>
              <a:rPr lang="en-GB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S</a:t>
            </a: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) και ο βαθμός έκθεσης (</a:t>
            </a:r>
            <a:r>
              <a:rPr lang="en-US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E</a:t>
            </a: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) του προτεινόμενου έργου στους κλιματικούς κινδύνους 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(αυξημένες βροχοπτώσεις, διάβρωση εδάφους, πυρκαγιές, αστάθεια εδάφους λόγω κατολισθήσεων, καθιζήσεων, χιονοπτώσεις </a:t>
            </a:r>
            <a:r>
              <a:rPr lang="el-GR" sz="3000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κ.λ.π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.) </a:t>
            </a:r>
          </a:p>
          <a:p>
            <a:pPr marL="457200" marR="318770" lvl="0" indent="-4572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l-GR" sz="30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Να υπολογιστεί η τρωτότητα (V), </a:t>
            </a:r>
            <a:r>
              <a:rPr lang="el-GR" sz="3000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η οποία προκύπτει από το γινόμενο V = S x Ε. Ειδικά για το μέλλον, Οι προβολές της έκθεσης στο μέλλον θα χρησιμοποιηθούν για την προσαρμογή της τρωτότητας για κάθε κλιματική μεταβλητή / κίνδυνο που θα μπορούσε να επηρεάσει το έργο. </a:t>
            </a:r>
            <a:endParaRPr lang="el-GR" sz="3000" dirty="0">
              <a:effectLst/>
              <a:highlight>
                <a:srgbClr val="FFFF00"/>
              </a:highlight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730500" y="9222272"/>
            <a:ext cx="20415044" cy="1668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18770" lvl="0" algn="ctr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Με αποτίμηση όλων των παραπάνω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θα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εκτιμηθεί ο βαθμός κινδύνου του έργου από την κλιματική αλλαγή έτσι ώστε να προσδιοριστούν και να προταθούν μέτρα προσαρμογής του.</a:t>
            </a:r>
            <a:endParaRPr lang="el-GR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95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Ομάδα 12">
            <a:extLst>
              <a:ext uri="{FF2B5EF4-FFF2-40B4-BE49-F238E27FC236}">
                <a16:creationId xmlns:a16="http://schemas.microsoft.com/office/drawing/2014/main" id="{2D23BE53-073A-89CC-88D5-0B50E4F40102}"/>
              </a:ext>
            </a:extLst>
          </p:cNvPr>
          <p:cNvGrpSpPr/>
          <p:nvPr/>
        </p:nvGrpSpPr>
        <p:grpSpPr>
          <a:xfrm>
            <a:off x="9568" y="3970444"/>
            <a:ext cx="23844784" cy="5775112"/>
            <a:chOff x="9568" y="3639503"/>
            <a:chExt cx="23844784" cy="5775112"/>
          </a:xfrm>
        </p:grpSpPr>
        <p:sp>
          <p:nvSpPr>
            <p:cNvPr id="15" name="Ελεύθερη σχεδίαση: Σχήμα 14">
              <a:extLst>
                <a:ext uri="{FF2B5EF4-FFF2-40B4-BE49-F238E27FC236}">
                  <a16:creationId xmlns:a16="http://schemas.microsoft.com/office/drawing/2014/main" id="{A5884FB6-1FD9-2839-3608-1280AD0F6E48}"/>
                </a:ext>
              </a:extLst>
            </p:cNvPr>
            <p:cNvSpPr/>
            <p:nvPr/>
          </p:nvSpPr>
          <p:spPr>
            <a:xfrm>
              <a:off x="9568" y="3704986"/>
              <a:ext cx="5709629" cy="5709629"/>
            </a:xfrm>
            <a:custGeom>
              <a:avLst/>
              <a:gdLst>
                <a:gd name="connsiteX0" fmla="*/ 0 w 5709629"/>
                <a:gd name="connsiteY0" fmla="*/ 2854815 h 5709629"/>
                <a:gd name="connsiteX1" fmla="*/ 2854815 w 5709629"/>
                <a:gd name="connsiteY1" fmla="*/ 0 h 5709629"/>
                <a:gd name="connsiteX2" fmla="*/ 5709630 w 5709629"/>
                <a:gd name="connsiteY2" fmla="*/ 2854815 h 5709629"/>
                <a:gd name="connsiteX3" fmla="*/ 2854815 w 5709629"/>
                <a:gd name="connsiteY3" fmla="*/ 5709630 h 5709629"/>
                <a:gd name="connsiteX4" fmla="*/ 0 w 5709629"/>
                <a:gd name="connsiteY4" fmla="*/ 2854815 h 570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629" h="5709629">
                  <a:moveTo>
                    <a:pt x="0" y="2854815"/>
                  </a:moveTo>
                  <a:cubicBezTo>
                    <a:pt x="0" y="1278144"/>
                    <a:pt x="1278144" y="0"/>
                    <a:pt x="2854815" y="0"/>
                  </a:cubicBezTo>
                  <a:cubicBezTo>
                    <a:pt x="4431486" y="0"/>
                    <a:pt x="5709630" y="1278144"/>
                    <a:pt x="5709630" y="2854815"/>
                  </a:cubicBezTo>
                  <a:cubicBezTo>
                    <a:pt x="5709630" y="4431486"/>
                    <a:pt x="4431486" y="5709630"/>
                    <a:pt x="2854815" y="5709630"/>
                  </a:cubicBezTo>
                  <a:cubicBezTo>
                    <a:pt x="1278144" y="5709630"/>
                    <a:pt x="0" y="4431486"/>
                    <a:pt x="0" y="28548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796" tIns="876796" rIns="876796" bIns="876796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200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Κλιματικές μεταβολές των βασικών και των παράγωγων κλιματικών δεικτών στη ΛΑΠ του Ίναχου, όπως αυτές παρουσιάζονται στο (</a:t>
              </a:r>
              <a:r>
                <a:rPr lang="el-GR" sz="3200" kern="1200" dirty="0" err="1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ΠεΣΠΚΑ</a:t>
              </a:r>
              <a:r>
                <a:rPr lang="el-GR" sz="3200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) της Περιφέρειας Δυτικής Ελλάδας</a:t>
              </a:r>
              <a:endParaRPr lang="el-GR" sz="3200" kern="1200" dirty="0">
                <a:latin typeface="+mn-lt"/>
              </a:endParaRPr>
            </a:p>
          </p:txBody>
        </p:sp>
        <p:sp>
          <p:nvSpPr>
            <p:cNvPr id="16" name="Ελεύθερη σχεδίαση: Σχήμα 15">
              <a:extLst>
                <a:ext uri="{FF2B5EF4-FFF2-40B4-BE49-F238E27FC236}">
                  <a16:creationId xmlns:a16="http://schemas.microsoft.com/office/drawing/2014/main" id="{6615D1BC-03F1-DAC8-CC7D-A78F19438499}"/>
                </a:ext>
              </a:extLst>
            </p:cNvPr>
            <p:cNvSpPr/>
            <p:nvPr/>
          </p:nvSpPr>
          <p:spPr>
            <a:xfrm>
              <a:off x="5742379" y="4904006"/>
              <a:ext cx="3311585" cy="3311585"/>
            </a:xfrm>
            <a:custGeom>
              <a:avLst/>
              <a:gdLst>
                <a:gd name="connsiteX0" fmla="*/ 438951 w 3311585"/>
                <a:gd name="connsiteY0" fmla="*/ 1266350 h 3311585"/>
                <a:gd name="connsiteX1" fmla="*/ 1266350 w 3311585"/>
                <a:gd name="connsiteY1" fmla="*/ 1266350 h 3311585"/>
                <a:gd name="connsiteX2" fmla="*/ 1266350 w 3311585"/>
                <a:gd name="connsiteY2" fmla="*/ 438951 h 3311585"/>
                <a:gd name="connsiteX3" fmla="*/ 2045235 w 3311585"/>
                <a:gd name="connsiteY3" fmla="*/ 438951 h 3311585"/>
                <a:gd name="connsiteX4" fmla="*/ 2045235 w 3311585"/>
                <a:gd name="connsiteY4" fmla="*/ 1266350 h 3311585"/>
                <a:gd name="connsiteX5" fmla="*/ 2872634 w 3311585"/>
                <a:gd name="connsiteY5" fmla="*/ 1266350 h 3311585"/>
                <a:gd name="connsiteX6" fmla="*/ 2872634 w 3311585"/>
                <a:gd name="connsiteY6" fmla="*/ 2045235 h 3311585"/>
                <a:gd name="connsiteX7" fmla="*/ 2045235 w 3311585"/>
                <a:gd name="connsiteY7" fmla="*/ 2045235 h 3311585"/>
                <a:gd name="connsiteX8" fmla="*/ 2045235 w 3311585"/>
                <a:gd name="connsiteY8" fmla="*/ 2872634 h 3311585"/>
                <a:gd name="connsiteX9" fmla="*/ 1266350 w 3311585"/>
                <a:gd name="connsiteY9" fmla="*/ 2872634 h 3311585"/>
                <a:gd name="connsiteX10" fmla="*/ 1266350 w 3311585"/>
                <a:gd name="connsiteY10" fmla="*/ 2045235 h 3311585"/>
                <a:gd name="connsiteX11" fmla="*/ 438951 w 3311585"/>
                <a:gd name="connsiteY11" fmla="*/ 2045235 h 3311585"/>
                <a:gd name="connsiteX12" fmla="*/ 438951 w 3311585"/>
                <a:gd name="connsiteY12" fmla="*/ 1266350 h 331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11585" h="3311585">
                  <a:moveTo>
                    <a:pt x="438951" y="1266350"/>
                  </a:moveTo>
                  <a:lnTo>
                    <a:pt x="1266350" y="1266350"/>
                  </a:lnTo>
                  <a:lnTo>
                    <a:pt x="1266350" y="438951"/>
                  </a:lnTo>
                  <a:lnTo>
                    <a:pt x="2045235" y="438951"/>
                  </a:lnTo>
                  <a:lnTo>
                    <a:pt x="2045235" y="1266350"/>
                  </a:lnTo>
                  <a:lnTo>
                    <a:pt x="2872634" y="1266350"/>
                  </a:lnTo>
                  <a:lnTo>
                    <a:pt x="2872634" y="2045235"/>
                  </a:lnTo>
                  <a:lnTo>
                    <a:pt x="2045235" y="2045235"/>
                  </a:lnTo>
                  <a:lnTo>
                    <a:pt x="2045235" y="2872634"/>
                  </a:lnTo>
                  <a:lnTo>
                    <a:pt x="1266350" y="2872634"/>
                  </a:lnTo>
                  <a:lnTo>
                    <a:pt x="1266350" y="2045235"/>
                  </a:lnTo>
                  <a:lnTo>
                    <a:pt x="438951" y="2045235"/>
                  </a:lnTo>
                  <a:lnTo>
                    <a:pt x="438951" y="1266350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51" tIns="1266350" rIns="438951" bIns="126635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2700" kern="1200"/>
            </a:p>
          </p:txBody>
        </p:sp>
        <p:sp>
          <p:nvSpPr>
            <p:cNvPr id="17" name="Ελεύθερη σχεδίαση: Σχήμα 16">
              <a:extLst>
                <a:ext uri="{FF2B5EF4-FFF2-40B4-BE49-F238E27FC236}">
                  <a16:creationId xmlns:a16="http://schemas.microsoft.com/office/drawing/2014/main" id="{1B8C3A62-9835-EE2F-BE15-3EA5F1EB2D36}"/>
                </a:ext>
              </a:extLst>
            </p:cNvPr>
            <p:cNvSpPr/>
            <p:nvPr/>
          </p:nvSpPr>
          <p:spPr>
            <a:xfrm>
              <a:off x="9077146" y="3704986"/>
              <a:ext cx="5709629" cy="5709629"/>
            </a:xfrm>
            <a:custGeom>
              <a:avLst/>
              <a:gdLst>
                <a:gd name="connsiteX0" fmla="*/ 0 w 5709629"/>
                <a:gd name="connsiteY0" fmla="*/ 2854815 h 5709629"/>
                <a:gd name="connsiteX1" fmla="*/ 2854815 w 5709629"/>
                <a:gd name="connsiteY1" fmla="*/ 0 h 5709629"/>
                <a:gd name="connsiteX2" fmla="*/ 5709630 w 5709629"/>
                <a:gd name="connsiteY2" fmla="*/ 2854815 h 5709629"/>
                <a:gd name="connsiteX3" fmla="*/ 2854815 w 5709629"/>
                <a:gd name="connsiteY3" fmla="*/ 5709630 h 5709629"/>
                <a:gd name="connsiteX4" fmla="*/ 0 w 5709629"/>
                <a:gd name="connsiteY4" fmla="*/ 2854815 h 570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629" h="5709629">
                  <a:moveTo>
                    <a:pt x="0" y="2854815"/>
                  </a:moveTo>
                  <a:cubicBezTo>
                    <a:pt x="0" y="1278144"/>
                    <a:pt x="1278144" y="0"/>
                    <a:pt x="2854815" y="0"/>
                  </a:cubicBezTo>
                  <a:cubicBezTo>
                    <a:pt x="4431486" y="0"/>
                    <a:pt x="5709630" y="1278144"/>
                    <a:pt x="5709630" y="2854815"/>
                  </a:cubicBezTo>
                  <a:cubicBezTo>
                    <a:pt x="5709630" y="4431486"/>
                    <a:pt x="4431486" y="5709630"/>
                    <a:pt x="2854815" y="5709630"/>
                  </a:cubicBezTo>
                  <a:cubicBezTo>
                    <a:pt x="1278144" y="5709630"/>
                    <a:pt x="0" y="4431486"/>
                    <a:pt x="0" y="28548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1876" tIns="881876" rIns="881876" bIns="881876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600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Αποτελέσματα της ανάλυσης των δεδομένων και </a:t>
              </a:r>
              <a:r>
                <a:rPr lang="el-GR" sz="3600" kern="1200" dirty="0" err="1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χρονοσειρών</a:t>
              </a:r>
              <a:r>
                <a:rPr lang="el-GR" sz="3600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 που θα παρέχει το ΕΑΑ  (</a:t>
              </a:r>
              <a:r>
                <a:rPr lang="en-US" sz="3600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raw data</a:t>
              </a:r>
              <a:r>
                <a:rPr lang="el-GR" sz="3600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) </a:t>
              </a:r>
            </a:p>
          </p:txBody>
        </p:sp>
        <p:sp>
          <p:nvSpPr>
            <p:cNvPr id="18" name="Ελεύθερη σχεδίαση: Σχήμα 17">
              <a:extLst>
                <a:ext uri="{FF2B5EF4-FFF2-40B4-BE49-F238E27FC236}">
                  <a16:creationId xmlns:a16="http://schemas.microsoft.com/office/drawing/2014/main" id="{050BD2D3-197F-63DC-0A43-BBD4D7C25480}"/>
                </a:ext>
              </a:extLst>
            </p:cNvPr>
            <p:cNvSpPr/>
            <p:nvPr/>
          </p:nvSpPr>
          <p:spPr>
            <a:xfrm>
              <a:off x="14809956" y="4904006"/>
              <a:ext cx="3311585" cy="3311585"/>
            </a:xfrm>
            <a:custGeom>
              <a:avLst/>
              <a:gdLst>
                <a:gd name="connsiteX0" fmla="*/ 438951 w 3311585"/>
                <a:gd name="connsiteY0" fmla="*/ 682187 h 3311585"/>
                <a:gd name="connsiteX1" fmla="*/ 2872634 w 3311585"/>
                <a:gd name="connsiteY1" fmla="*/ 682187 h 3311585"/>
                <a:gd name="connsiteX2" fmla="*/ 2872634 w 3311585"/>
                <a:gd name="connsiteY2" fmla="*/ 1461071 h 3311585"/>
                <a:gd name="connsiteX3" fmla="*/ 438951 w 3311585"/>
                <a:gd name="connsiteY3" fmla="*/ 1461071 h 3311585"/>
                <a:gd name="connsiteX4" fmla="*/ 438951 w 3311585"/>
                <a:gd name="connsiteY4" fmla="*/ 682187 h 3311585"/>
                <a:gd name="connsiteX5" fmla="*/ 438951 w 3311585"/>
                <a:gd name="connsiteY5" fmla="*/ 1850514 h 3311585"/>
                <a:gd name="connsiteX6" fmla="*/ 2872634 w 3311585"/>
                <a:gd name="connsiteY6" fmla="*/ 1850514 h 3311585"/>
                <a:gd name="connsiteX7" fmla="*/ 2872634 w 3311585"/>
                <a:gd name="connsiteY7" fmla="*/ 2629398 h 3311585"/>
                <a:gd name="connsiteX8" fmla="*/ 438951 w 3311585"/>
                <a:gd name="connsiteY8" fmla="*/ 2629398 h 3311585"/>
                <a:gd name="connsiteX9" fmla="*/ 438951 w 3311585"/>
                <a:gd name="connsiteY9" fmla="*/ 1850514 h 331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11585" h="3311585">
                  <a:moveTo>
                    <a:pt x="438951" y="682187"/>
                  </a:moveTo>
                  <a:lnTo>
                    <a:pt x="2872634" y="682187"/>
                  </a:lnTo>
                  <a:lnTo>
                    <a:pt x="2872634" y="1461071"/>
                  </a:lnTo>
                  <a:lnTo>
                    <a:pt x="438951" y="1461071"/>
                  </a:lnTo>
                  <a:lnTo>
                    <a:pt x="438951" y="682187"/>
                  </a:lnTo>
                  <a:close/>
                  <a:moveTo>
                    <a:pt x="438951" y="1850514"/>
                  </a:moveTo>
                  <a:lnTo>
                    <a:pt x="2872634" y="1850514"/>
                  </a:lnTo>
                  <a:lnTo>
                    <a:pt x="2872634" y="2629398"/>
                  </a:lnTo>
                  <a:lnTo>
                    <a:pt x="438951" y="2629398"/>
                  </a:lnTo>
                  <a:lnTo>
                    <a:pt x="438951" y="1850514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8951" tIns="682187" rIns="438951" bIns="682187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l-GR" sz="2700" kern="1200"/>
            </a:p>
          </p:txBody>
        </p:sp>
        <p:sp>
          <p:nvSpPr>
            <p:cNvPr id="19" name="Ελεύθερη σχεδίαση: Σχήμα 18">
              <a:extLst>
                <a:ext uri="{FF2B5EF4-FFF2-40B4-BE49-F238E27FC236}">
                  <a16:creationId xmlns:a16="http://schemas.microsoft.com/office/drawing/2014/main" id="{DC130A6A-3678-3C20-09C3-A60FCF2A55EF}"/>
                </a:ext>
              </a:extLst>
            </p:cNvPr>
            <p:cNvSpPr/>
            <p:nvPr/>
          </p:nvSpPr>
          <p:spPr>
            <a:xfrm>
              <a:off x="18144723" y="3639503"/>
              <a:ext cx="5709629" cy="5709629"/>
            </a:xfrm>
            <a:custGeom>
              <a:avLst/>
              <a:gdLst>
                <a:gd name="connsiteX0" fmla="*/ 0 w 5709629"/>
                <a:gd name="connsiteY0" fmla="*/ 2854815 h 5709629"/>
                <a:gd name="connsiteX1" fmla="*/ 2854815 w 5709629"/>
                <a:gd name="connsiteY1" fmla="*/ 0 h 5709629"/>
                <a:gd name="connsiteX2" fmla="*/ 5709630 w 5709629"/>
                <a:gd name="connsiteY2" fmla="*/ 2854815 h 5709629"/>
                <a:gd name="connsiteX3" fmla="*/ 2854815 w 5709629"/>
                <a:gd name="connsiteY3" fmla="*/ 5709630 h 5709629"/>
                <a:gd name="connsiteX4" fmla="*/ 0 w 5709629"/>
                <a:gd name="connsiteY4" fmla="*/ 2854815 h 570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9629" h="5709629">
                  <a:moveTo>
                    <a:pt x="0" y="2854815"/>
                  </a:moveTo>
                  <a:cubicBezTo>
                    <a:pt x="0" y="1278144"/>
                    <a:pt x="1278144" y="0"/>
                    <a:pt x="2854815" y="0"/>
                  </a:cubicBezTo>
                  <a:cubicBezTo>
                    <a:pt x="4431486" y="0"/>
                    <a:pt x="5709630" y="1278144"/>
                    <a:pt x="5709630" y="2854815"/>
                  </a:cubicBezTo>
                  <a:cubicBezTo>
                    <a:pt x="5709630" y="4431486"/>
                    <a:pt x="4431486" y="5709630"/>
                    <a:pt x="2854815" y="5709630"/>
                  </a:cubicBezTo>
                  <a:cubicBezTo>
                    <a:pt x="1278144" y="5709630"/>
                    <a:pt x="0" y="4431486"/>
                    <a:pt x="0" y="28548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8066" tIns="878066" rIns="878066" bIns="878066" numCol="1" spcCol="1270" anchor="ctr" anchorCtr="0">
              <a:noAutofit/>
            </a:bodyPr>
            <a:lstStyle/>
            <a:p>
              <a:pPr marL="0" lvl="0" indent="0" algn="ctr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3300" b="1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Εκτίμηση του πιθανού εύρους (</a:t>
              </a:r>
              <a:r>
                <a:rPr lang="el-GR" sz="3300" b="1" kern="1200" dirty="0" err="1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περιβάλλουσα</a:t>
              </a:r>
              <a:r>
                <a:rPr lang="el-GR" sz="3300" b="1" kern="1200" dirty="0">
                  <a:effectLst/>
                  <a:latin typeface="+mn-lt"/>
                  <a:ea typeface="Georgia" panose="02040502050405020303" pitchFamily="18" charset="0"/>
                  <a:cs typeface="Georgia" panose="02040502050405020303" pitchFamily="18" charset="0"/>
                </a:rPr>
                <a:t>) καταιγίδων σχεδιασμού ή/και παροχών σχεδιασμού των αντιπλημμυρικών έργων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03C1E9E-E609-BC8C-BB17-F4F2E1F85456}"/>
              </a:ext>
            </a:extLst>
          </p:cNvPr>
          <p:cNvSpPr txBox="1"/>
          <p:nvPr/>
        </p:nvSpPr>
        <p:spPr>
          <a:xfrm>
            <a:off x="17783807" y="9762326"/>
            <a:ext cx="633792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μέσα από κατάλληλη τεκμηρίωση επιλογής των παραμέτρων και της μεθόδου υπολογισμού, 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effectLst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2400" b="1" dirty="0">
                <a:solidFill>
                  <a:schemeClr val="accent1">
                    <a:lumMod val="75000"/>
                  </a:schemeClr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σύμφωνα και με τις ισχύουσες Τεχνικές Προδιαγραφές (ΦΕΚ428/Β/ 15-2-2017) και τον Ν.4258/2014.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endParaRPr lang="el-G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1C56C30-F4BB-5638-DBAD-C966911DF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A405CDE-C5B3-5D06-63D3-9D9357721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87C1FA-1A99-F5BA-E6D4-79486ED41B29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09A72-C575-9D28-0D2F-85F467A92229}"/>
              </a:ext>
            </a:extLst>
          </p:cNvPr>
          <p:cNvSpPr txBox="1"/>
          <p:nvPr/>
        </p:nvSpPr>
        <p:spPr>
          <a:xfrm>
            <a:off x="540014" y="1843697"/>
            <a:ext cx="10489936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Συνοψίζοντας:</a:t>
            </a:r>
          </a:p>
          <a:p>
            <a:pPr indent="457200" algn="just">
              <a:lnSpc>
                <a:spcPct val="150000"/>
              </a:lnSpc>
            </a:pPr>
            <a:r>
              <a:rPr lang="el-GR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Η</a:t>
            </a:r>
            <a:r>
              <a:rPr lang="el-GR" sz="3600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μελέτη </a:t>
            </a:r>
            <a:r>
              <a:rPr lang="el-GR" sz="3600" b="1" u="sng" dirty="0">
                <a:solidFill>
                  <a:schemeClr val="accent1">
                    <a:lumMod val="75000"/>
                  </a:schemeClr>
                </a:solidFill>
              </a:rPr>
              <a:t>Επεξεργασίας Κλιματικών Δεδομένων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5F9AD-3E31-347A-6D22-D4883BD22E24}"/>
              </a:ext>
            </a:extLst>
          </p:cNvPr>
          <p:cNvSpPr txBox="1"/>
          <p:nvPr/>
        </p:nvSpPr>
        <p:spPr>
          <a:xfrm>
            <a:off x="13076416" y="1714473"/>
            <a:ext cx="6741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για τις 3 χρονικές περιόδους και τα 3 σενάρια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RCPs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9" name="Δεξί άγκιστρο 8">
            <a:extLst>
              <a:ext uri="{FF2B5EF4-FFF2-40B4-BE49-F238E27FC236}">
                <a16:creationId xmlns:a16="http://schemas.microsoft.com/office/drawing/2014/main" id="{41A21282-201F-F179-016B-F42092B6F00E}"/>
              </a:ext>
            </a:extLst>
          </p:cNvPr>
          <p:cNvSpPr/>
          <p:nvPr/>
        </p:nvSpPr>
        <p:spPr>
          <a:xfrm rot="16200000">
            <a:off x="15697462" y="1098482"/>
            <a:ext cx="1499452" cy="54130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4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A825829-5A64-F403-54FD-5B304C275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26DD36B0-F878-0EE0-BB4E-97FE7690D4ED}"/>
              </a:ext>
            </a:extLst>
          </p:cNvPr>
          <p:cNvGrpSpPr/>
          <p:nvPr/>
        </p:nvGrpSpPr>
        <p:grpSpPr>
          <a:xfrm>
            <a:off x="661736" y="3682335"/>
            <a:ext cx="4436020" cy="2876554"/>
            <a:chOff x="10097261" y="3837159"/>
            <a:chExt cx="4222254" cy="3162308"/>
          </a:xfrm>
        </p:grpSpPr>
        <p:sp>
          <p:nvSpPr>
            <p:cNvPr id="3" name="Οβάλ 2">
              <a:extLst>
                <a:ext uri="{FF2B5EF4-FFF2-40B4-BE49-F238E27FC236}">
                  <a16:creationId xmlns:a16="http://schemas.microsoft.com/office/drawing/2014/main" id="{7BE7C4A1-0FB3-3F64-F28B-741DBBB71271}"/>
                </a:ext>
              </a:extLst>
            </p:cNvPr>
            <p:cNvSpPr/>
            <p:nvPr/>
          </p:nvSpPr>
          <p:spPr>
            <a:xfrm>
              <a:off x="10097261" y="3837159"/>
              <a:ext cx="4222254" cy="3162308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Οβάλ 4">
              <a:extLst>
                <a:ext uri="{FF2B5EF4-FFF2-40B4-BE49-F238E27FC236}">
                  <a16:creationId xmlns:a16="http://schemas.microsoft.com/office/drawing/2014/main" id="{C5BA895B-4750-68BE-2D5A-56F03E7F9E0A}"/>
                </a:ext>
              </a:extLst>
            </p:cNvPr>
            <p:cNvSpPr txBox="1"/>
            <p:nvPr/>
          </p:nvSpPr>
          <p:spPr>
            <a:xfrm>
              <a:off x="10715596" y="4300268"/>
              <a:ext cx="2985584" cy="2236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040" tIns="66040" rIns="66040" bIns="66040" numCol="1" spcCol="1270" anchor="ctr" anchorCtr="0">
              <a:noAutofit/>
            </a:bodyPr>
            <a:lstStyle/>
            <a:p>
              <a:pPr marL="0" lvl="0" indent="0" algn="ctr" defTabSz="2311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l-GR" sz="5200" kern="1200" dirty="0"/>
                <a:t>ΥΔΡΑΥΛΙΚΗ ΜΕΛΕΤΗ</a:t>
              </a:r>
            </a:p>
          </p:txBody>
        </p:sp>
      </p:grp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D8613474-B595-7B89-D484-1A4B5F612374}"/>
              </a:ext>
            </a:extLst>
          </p:cNvPr>
          <p:cNvSpPr/>
          <p:nvPr/>
        </p:nvSpPr>
        <p:spPr>
          <a:xfrm rot="16200000">
            <a:off x="5124254" y="4291103"/>
            <a:ext cx="1652021" cy="16590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9" name="Πίνακας 9">
            <a:extLst>
              <a:ext uri="{FF2B5EF4-FFF2-40B4-BE49-F238E27FC236}">
                <a16:creationId xmlns:a16="http://schemas.microsoft.com/office/drawing/2014/main" id="{E9D4BE6E-C027-3383-ECE6-FF248259C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052"/>
              </p:ext>
            </p:extLst>
          </p:nvPr>
        </p:nvGraphicFramePr>
        <p:xfrm>
          <a:off x="6835756" y="1889349"/>
          <a:ext cx="15871042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217">
                  <a:extLst>
                    <a:ext uri="{9D8B030D-6E8A-4147-A177-3AD203B41FA5}">
                      <a16:colId xmlns:a16="http://schemas.microsoft.com/office/drawing/2014/main" val="1815755330"/>
                    </a:ext>
                  </a:extLst>
                </a:gridCol>
                <a:gridCol w="3676260">
                  <a:extLst>
                    <a:ext uri="{9D8B030D-6E8A-4147-A177-3AD203B41FA5}">
                      <a16:colId xmlns:a16="http://schemas.microsoft.com/office/drawing/2014/main" val="3454326563"/>
                    </a:ext>
                  </a:extLst>
                </a:gridCol>
                <a:gridCol w="3694922">
                  <a:extLst>
                    <a:ext uri="{9D8B030D-6E8A-4147-A177-3AD203B41FA5}">
                      <a16:colId xmlns:a16="http://schemas.microsoft.com/office/drawing/2014/main" val="4115758606"/>
                    </a:ext>
                  </a:extLst>
                </a:gridCol>
                <a:gridCol w="3553643">
                  <a:extLst>
                    <a:ext uri="{9D8B030D-6E8A-4147-A177-3AD203B41FA5}">
                      <a16:colId xmlns:a16="http://schemas.microsoft.com/office/drawing/2014/main" val="2957315916"/>
                    </a:ext>
                  </a:extLst>
                </a:gridCol>
              </a:tblGrid>
              <a:tr h="1692051">
                <a:tc>
                  <a:txBody>
                    <a:bodyPr/>
                    <a:lstStyle/>
                    <a:p>
                      <a:pPr algn="r"/>
                      <a:r>
                        <a:rPr lang="el-GR" dirty="0"/>
                        <a:t>ΠΕΡΙΟΔΟΣ</a:t>
                      </a:r>
                    </a:p>
                    <a:p>
                      <a:pPr algn="r"/>
                      <a:endParaRPr lang="el-GR" dirty="0"/>
                    </a:p>
                    <a:p>
                      <a:pPr algn="r"/>
                      <a:endParaRPr lang="el-GR" dirty="0"/>
                    </a:p>
                    <a:p>
                      <a:pPr algn="l"/>
                      <a:r>
                        <a:rPr lang="el-GR" dirty="0">
                          <a:solidFill>
                            <a:schemeClr val="tx1"/>
                          </a:solidFill>
                        </a:rPr>
                        <a:t>Σενάριο μετριασμού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/>
                        <a:t>1971-2000 </a:t>
                      </a:r>
                    </a:p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/>
                        <a:t>αναφοράς - </a:t>
                      </a:r>
                      <a:r>
                        <a:rPr lang="el-GR" sz="3600" dirty="0" err="1"/>
                        <a:t>reference</a:t>
                      </a:r>
                      <a:endParaRPr lang="el-GR" sz="3600" b="1" dirty="0">
                        <a:ea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>
                          <a:ea typeface="Georgia" panose="02040502050405020303" pitchFamily="18" charset="0"/>
                        </a:rPr>
                        <a:t>2031-2060 </a:t>
                      </a:r>
                    </a:p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>
                          <a:ea typeface="Georgia" panose="02040502050405020303" pitchFamily="18" charset="0"/>
                        </a:rPr>
                        <a:t>(κοντινό μέλλον </a:t>
                      </a:r>
                    </a:p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>
                          <a:ea typeface="Georgia" panose="02040502050405020303" pitchFamily="18" charset="0"/>
                        </a:rPr>
                        <a:t>- </a:t>
                      </a:r>
                      <a:r>
                        <a:rPr lang="el-GR" sz="3600" dirty="0" err="1">
                          <a:ea typeface="Georgia" panose="02040502050405020303" pitchFamily="18" charset="0"/>
                        </a:rPr>
                        <a:t>near</a:t>
                      </a:r>
                      <a:r>
                        <a:rPr lang="el-GR" sz="3600" dirty="0">
                          <a:ea typeface="Georgia" panose="02040502050405020303" pitchFamily="18" charset="0"/>
                        </a:rPr>
                        <a:t> </a:t>
                      </a:r>
                      <a:r>
                        <a:rPr lang="el-GR" sz="3600" dirty="0" err="1">
                          <a:ea typeface="Georgia" panose="02040502050405020303" pitchFamily="18" charset="0"/>
                        </a:rPr>
                        <a:t>future</a:t>
                      </a:r>
                      <a:r>
                        <a:rPr lang="el-GR" sz="3600" dirty="0">
                          <a:ea typeface="Georgia" panose="02040502050405020303" pitchFamily="18" charset="0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>
                          <a:ea typeface="Georgia" panose="02040502050405020303" pitchFamily="18" charset="0"/>
                        </a:rPr>
                        <a:t>2071-2100 </a:t>
                      </a:r>
                    </a:p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>
                          <a:ea typeface="Georgia" panose="02040502050405020303" pitchFamily="18" charset="0"/>
                        </a:rPr>
                        <a:t>(μακρινό μέλλον - </a:t>
                      </a:r>
                      <a:r>
                        <a:rPr lang="el-GR" sz="3600" dirty="0" err="1">
                          <a:ea typeface="Georgia" panose="02040502050405020303" pitchFamily="18" charset="0"/>
                        </a:rPr>
                        <a:t>distant</a:t>
                      </a:r>
                      <a:r>
                        <a:rPr lang="el-GR" sz="3600" dirty="0">
                          <a:ea typeface="Georgia" panose="02040502050405020303" pitchFamily="18" charset="0"/>
                        </a:rPr>
                        <a:t> </a:t>
                      </a:r>
                      <a:r>
                        <a:rPr lang="el-GR" sz="3600" dirty="0" err="1">
                          <a:ea typeface="Georgia" panose="02040502050405020303" pitchFamily="18" charset="0"/>
                        </a:rPr>
                        <a:t>future</a:t>
                      </a:r>
                      <a:r>
                        <a:rPr lang="el-GR" sz="3600" dirty="0">
                          <a:ea typeface="Georgia" panose="02040502050405020303" pitchFamily="18" charset="0"/>
                        </a:rPr>
                        <a:t>)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44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600" dirty="0">
                          <a:ea typeface="Georgia" panose="02040502050405020303" pitchFamily="18" charset="0"/>
                        </a:rPr>
                        <a:t>Ευνοϊκό </a:t>
                      </a:r>
                      <a:r>
                        <a:rPr lang="en-GB" sz="3600" b="1" dirty="0">
                          <a:ea typeface="Georgia" panose="02040502050405020303" pitchFamily="18" charset="0"/>
                        </a:rPr>
                        <a:t>RCP 2.6</a:t>
                      </a:r>
                      <a:endParaRPr lang="el-GR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l-GR" dirty="0"/>
                    </a:p>
                    <a:p>
                      <a:pPr algn="ctr"/>
                      <a:r>
                        <a:rPr lang="el-GR" dirty="0" err="1"/>
                        <a:t>Διαστασιολόγηση</a:t>
                      </a:r>
                      <a:r>
                        <a:rPr lang="el-GR" dirty="0"/>
                        <a:t> </a:t>
                      </a:r>
                      <a:r>
                        <a:rPr lang="en-US" dirty="0"/>
                        <a:t>“</a:t>
                      </a:r>
                      <a:r>
                        <a:rPr lang="el-GR" dirty="0"/>
                        <a:t>αναφοράς</a:t>
                      </a:r>
                      <a:r>
                        <a:rPr lang="en-US" dirty="0"/>
                        <a:t>”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280758"/>
                  </a:ext>
                </a:extLst>
              </a:tr>
              <a:tr h="556617">
                <a:tc>
                  <a:txBody>
                    <a:bodyPr/>
                    <a:lstStyle/>
                    <a:p>
                      <a:pPr algn="l"/>
                      <a:r>
                        <a:rPr lang="el-GR" dirty="0"/>
                        <a:t>Μετριοπαθές </a:t>
                      </a:r>
                      <a:r>
                        <a:rPr lang="el-GR" b="1" dirty="0"/>
                        <a:t>(RCP4.5)</a:t>
                      </a:r>
                      <a:r>
                        <a:rPr lang="el-GR" dirty="0"/>
                        <a:t>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677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>
                          <a:ea typeface="Georgia" panose="02040502050405020303" pitchFamily="18" charset="0"/>
                        </a:rPr>
                        <a:t>Ακραίο σενάριο </a:t>
                      </a:r>
                      <a:r>
                        <a:rPr lang="en-GB" b="1" dirty="0">
                          <a:ea typeface="Georgia" panose="02040502050405020303" pitchFamily="18" charset="0"/>
                        </a:rPr>
                        <a:t>(RCP8.5)</a:t>
                      </a:r>
                      <a:endParaRPr lang="el-G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ΣΤ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988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l-G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Εκτίμηση του πιθανού εύρους (</a:t>
                      </a:r>
                      <a:r>
                        <a:rPr lang="el-GR" sz="3200" b="1" dirty="0" err="1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περιβάλλουσα</a:t>
                      </a:r>
                      <a:r>
                        <a:rPr lang="el-GR" sz="32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) καταιγίδων σχεδιασμού ή/και </a:t>
                      </a:r>
                    </a:p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dirty="0">
                          <a:effectLst/>
                          <a:latin typeface="+mn-lt"/>
                          <a:ea typeface="Georgia" panose="02040502050405020303" pitchFamily="18" charset="0"/>
                          <a:cs typeface="Georgia" panose="02040502050405020303" pitchFamily="18" charset="0"/>
                        </a:rPr>
                        <a:t>παροχών σχεδιασμού των αντιπλημμυρικών έργων</a:t>
                      </a:r>
                      <a:endParaRPr lang="el-GR" sz="32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999189"/>
                  </a:ext>
                </a:extLst>
              </a:tr>
            </a:tbl>
          </a:graphicData>
        </a:graphic>
      </p:graphicFrame>
      <p:pic>
        <p:nvPicPr>
          <p:cNvPr id="17" name="Picture 4">
            <a:extLst>
              <a:ext uri="{FF2B5EF4-FFF2-40B4-BE49-F238E27FC236}">
                <a16:creationId xmlns:a16="http://schemas.microsoft.com/office/drawing/2014/main" id="{70E9BF2A-EF5A-119B-1070-4E8FE2E2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9034D-95EE-1B34-6772-15C3F4B8622C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9772" y="6319391"/>
            <a:ext cx="45613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Για κάθε προτεινόμενο αντιπλημμυρικό έργο</a:t>
            </a:r>
          </a:p>
        </p:txBody>
      </p:sp>
      <p:sp>
        <p:nvSpPr>
          <p:cNvPr id="16" name="Βέλος: Κάτω 10">
            <a:extLst>
              <a:ext uri="{FF2B5EF4-FFF2-40B4-BE49-F238E27FC236}">
                <a16:creationId xmlns:a16="http://schemas.microsoft.com/office/drawing/2014/main" id="{A9A47441-AC45-8673-174F-BB764EFE5854}"/>
              </a:ext>
            </a:extLst>
          </p:cNvPr>
          <p:cNvSpPr/>
          <p:nvPr/>
        </p:nvSpPr>
        <p:spPr>
          <a:xfrm>
            <a:off x="14212481" y="9658292"/>
            <a:ext cx="1117593" cy="1415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530378-6DB5-1C53-AA1C-545466402B8D}"/>
              </a:ext>
            </a:extLst>
          </p:cNvPr>
          <p:cNvSpPr txBox="1"/>
          <p:nvPr/>
        </p:nvSpPr>
        <p:spPr>
          <a:xfrm>
            <a:off x="11075774" y="8741459"/>
            <a:ext cx="7391007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ffectLst/>
                <a:ea typeface="Georgia" panose="02040502050405020303" pitchFamily="18" charset="0"/>
                <a:cs typeface="Georgia" panose="02040502050405020303" pitchFamily="18" charset="0"/>
              </a:rPr>
              <a:t>Χρηματοδοτικό Εργαλείο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CF9838-4B96-33F7-1DEA-4A7AF6DE3900}"/>
              </a:ext>
            </a:extLst>
          </p:cNvPr>
          <p:cNvSpPr txBox="1"/>
          <p:nvPr/>
        </p:nvSpPr>
        <p:spPr>
          <a:xfrm>
            <a:off x="9978915" y="10878473"/>
            <a:ext cx="95847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Επιλογή Αντιπλημμυρικού Έργου και </a:t>
            </a:r>
            <a:r>
              <a:rPr lang="el-GR" sz="3600" b="1" dirty="0" err="1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Διαστασιολόγησης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 του </a:t>
            </a:r>
          </a:p>
          <a:p>
            <a:pPr indent="457200" algn="ctr">
              <a:lnSpc>
                <a:spcPct val="150000"/>
              </a:lnSpc>
            </a:pP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  <a:ea typeface="Georgia" panose="02040502050405020303" pitchFamily="18" charset="0"/>
                <a:cs typeface="Georgia" panose="02040502050405020303" pitchFamily="18" charset="0"/>
              </a:rPr>
              <a:t> (προσαρμοσμένο στην Κλιματική Αλλαγή) </a:t>
            </a:r>
            <a:endParaRPr lang="el-GR" sz="3600" b="1" dirty="0">
              <a:solidFill>
                <a:schemeClr val="accent1">
                  <a:lumMod val="75000"/>
                </a:schemeClr>
              </a:solidFill>
              <a:effectLst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23" name="Σύμβολο πρόσθεσης 14">
            <a:extLst>
              <a:ext uri="{FF2B5EF4-FFF2-40B4-BE49-F238E27FC236}">
                <a16:creationId xmlns:a16="http://schemas.microsoft.com/office/drawing/2014/main" id="{D5767B9F-B16C-D00A-8E3E-0E90B935BB15}"/>
              </a:ext>
            </a:extLst>
          </p:cNvPr>
          <p:cNvSpPr/>
          <p:nvPr/>
        </p:nvSpPr>
        <p:spPr>
          <a:xfrm>
            <a:off x="14043489" y="7622371"/>
            <a:ext cx="1455576" cy="145557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CFD0CF-6E00-2072-99F6-5F393A1F33BB}"/>
              </a:ext>
            </a:extLst>
          </p:cNvPr>
          <p:cNvSpPr txBox="1"/>
          <p:nvPr/>
        </p:nvSpPr>
        <p:spPr>
          <a:xfrm>
            <a:off x="601632" y="6769566"/>
            <a:ext cx="59716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Προσομοίωση  αντιπλημμυρικών έργων στις υπολογισμένες παροχές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σχεδιασμού  για στις 3 χρονικές περιόδους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για τα 3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RCPs</a:t>
            </a: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79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5044B02-9148-C4F3-7A74-67810DA76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5E9889B1-8F82-25D3-AE58-C2A5DCA882DB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1F025C9-AA83-C6B1-634E-BD11B900C604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F9E28B2-57A4-1566-170C-FD5A3E08F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graphicFrame>
        <p:nvGraphicFramePr>
          <p:cNvPr id="29" name="Διάγραμμα 28">
            <a:extLst>
              <a:ext uri="{FF2B5EF4-FFF2-40B4-BE49-F238E27FC236}">
                <a16:creationId xmlns:a16="http://schemas.microsoft.com/office/drawing/2014/main" id="{DA677371-4F99-6893-8F16-3CCB6A5A6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576858"/>
              </p:ext>
            </p:extLst>
          </p:nvPr>
        </p:nvGraphicFramePr>
        <p:xfrm>
          <a:off x="682337" y="2144473"/>
          <a:ext cx="9488804" cy="955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8" name="Ομάδα 37">
            <a:extLst>
              <a:ext uri="{FF2B5EF4-FFF2-40B4-BE49-F238E27FC236}">
                <a16:creationId xmlns:a16="http://schemas.microsoft.com/office/drawing/2014/main" id="{2870C278-0692-B9DC-8999-E7CAFDF3174E}"/>
              </a:ext>
            </a:extLst>
          </p:cNvPr>
          <p:cNvGrpSpPr/>
          <p:nvPr/>
        </p:nvGrpSpPr>
        <p:grpSpPr>
          <a:xfrm>
            <a:off x="11543251" y="1451202"/>
            <a:ext cx="10359273" cy="11084926"/>
            <a:chOff x="10850574" y="1445443"/>
            <a:chExt cx="10359273" cy="11084926"/>
          </a:xfrm>
        </p:grpSpPr>
        <p:grpSp>
          <p:nvGrpSpPr>
            <p:cNvPr id="39" name="Ομάδα 38">
              <a:extLst>
                <a:ext uri="{FF2B5EF4-FFF2-40B4-BE49-F238E27FC236}">
                  <a16:creationId xmlns:a16="http://schemas.microsoft.com/office/drawing/2014/main" id="{53A83756-80AB-9DAE-F8AE-A065D72F9D79}"/>
                </a:ext>
              </a:extLst>
            </p:cNvPr>
            <p:cNvGrpSpPr/>
            <p:nvPr/>
          </p:nvGrpSpPr>
          <p:grpSpPr>
            <a:xfrm>
              <a:off x="10850574" y="1445443"/>
              <a:ext cx="10359273" cy="11084926"/>
              <a:chOff x="10850574" y="1445443"/>
              <a:chExt cx="10359273" cy="11084926"/>
            </a:xfrm>
          </p:grpSpPr>
          <p:sp>
            <p:nvSpPr>
              <p:cNvPr id="46" name="Στεφάνη 45">
                <a:extLst>
                  <a:ext uri="{FF2B5EF4-FFF2-40B4-BE49-F238E27FC236}">
                    <a16:creationId xmlns:a16="http://schemas.microsoft.com/office/drawing/2014/main" id="{7CE52160-4B74-043A-5054-99F039B56B5E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2600000"/>
                  <a:gd name="adj2" fmla="val 162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7" name="Στεφάνη 46">
                <a:extLst>
                  <a:ext uri="{FF2B5EF4-FFF2-40B4-BE49-F238E27FC236}">
                    <a16:creationId xmlns:a16="http://schemas.microsoft.com/office/drawing/2014/main" id="{9F3FC624-0A6D-18D0-E202-6C77FB9EFC79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9000000"/>
                  <a:gd name="adj2" fmla="val 126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Στεφάνη 47">
                <a:extLst>
                  <a:ext uri="{FF2B5EF4-FFF2-40B4-BE49-F238E27FC236}">
                    <a16:creationId xmlns:a16="http://schemas.microsoft.com/office/drawing/2014/main" id="{4B33ED50-9CDE-C02B-F3C1-F04D9B7BF577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5400000"/>
                  <a:gd name="adj2" fmla="val 90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Στεφάνη 48">
                <a:extLst>
                  <a:ext uri="{FF2B5EF4-FFF2-40B4-BE49-F238E27FC236}">
                    <a16:creationId xmlns:a16="http://schemas.microsoft.com/office/drawing/2014/main" id="{2A523F73-8BE4-2FE2-92EA-03884BC5E6C1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800000"/>
                  <a:gd name="adj2" fmla="val 54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Στεφάνη 49">
                <a:extLst>
                  <a:ext uri="{FF2B5EF4-FFF2-40B4-BE49-F238E27FC236}">
                    <a16:creationId xmlns:a16="http://schemas.microsoft.com/office/drawing/2014/main" id="{D584A5B9-F4B6-4E77-18DC-0614DA1D1270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9800000"/>
                  <a:gd name="adj2" fmla="val 18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1" name="Στεφάνη 50">
                <a:extLst>
                  <a:ext uri="{FF2B5EF4-FFF2-40B4-BE49-F238E27FC236}">
                    <a16:creationId xmlns:a16="http://schemas.microsoft.com/office/drawing/2014/main" id="{7DE7A639-F859-7E55-F2A7-6897A9FDC4B5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6200000"/>
                  <a:gd name="adj2" fmla="val 198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Ελεύθερη σχεδίαση: Σχήμα 51">
                <a:extLst>
                  <a:ext uri="{FF2B5EF4-FFF2-40B4-BE49-F238E27FC236}">
                    <a16:creationId xmlns:a16="http://schemas.microsoft.com/office/drawing/2014/main" id="{45AF91A1-60CC-CC08-E903-7EC46AF561CF}"/>
                  </a:ext>
                </a:extLst>
              </p:cNvPr>
              <p:cNvSpPr/>
              <p:nvPr/>
            </p:nvSpPr>
            <p:spPr>
              <a:xfrm>
                <a:off x="13900879" y="5057235"/>
                <a:ext cx="3861342" cy="3861342"/>
              </a:xfrm>
              <a:custGeom>
                <a:avLst/>
                <a:gdLst>
                  <a:gd name="connsiteX0" fmla="*/ 0 w 3861342"/>
                  <a:gd name="connsiteY0" fmla="*/ 1930671 h 3861342"/>
                  <a:gd name="connsiteX1" fmla="*/ 1930671 w 3861342"/>
                  <a:gd name="connsiteY1" fmla="*/ 0 h 3861342"/>
                  <a:gd name="connsiteX2" fmla="*/ 3861342 w 3861342"/>
                  <a:gd name="connsiteY2" fmla="*/ 1930671 h 3861342"/>
                  <a:gd name="connsiteX3" fmla="*/ 1930671 w 3861342"/>
                  <a:gd name="connsiteY3" fmla="*/ 3861342 h 3861342"/>
                  <a:gd name="connsiteX4" fmla="*/ 0 w 3861342"/>
                  <a:gd name="connsiteY4" fmla="*/ 1930671 h 386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342" h="3861342">
                    <a:moveTo>
                      <a:pt x="0" y="1930671"/>
                    </a:moveTo>
                    <a:cubicBezTo>
                      <a:pt x="0" y="864391"/>
                      <a:pt x="864391" y="0"/>
                      <a:pt x="1930671" y="0"/>
                    </a:cubicBezTo>
                    <a:cubicBezTo>
                      <a:pt x="2996951" y="0"/>
                      <a:pt x="3861342" y="864391"/>
                      <a:pt x="3861342" y="1930671"/>
                    </a:cubicBezTo>
                    <a:cubicBezTo>
                      <a:pt x="3861342" y="2996951"/>
                      <a:pt x="2996951" y="3861342"/>
                      <a:pt x="1930671" y="3861342"/>
                    </a:cubicBezTo>
                    <a:cubicBezTo>
                      <a:pt x="864391" y="3861342"/>
                      <a:pt x="0" y="2996951"/>
                      <a:pt x="0" y="1930671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22630" tIns="622630" rIns="622630" bIns="622630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r>
                  <a:rPr lang="el-GR" sz="4500" b="1" kern="1200" dirty="0"/>
                  <a:t>Υδραυλική Μελέτη</a:t>
                </a:r>
                <a:endParaRPr lang="el-GR" sz="4500" kern="1200" dirty="0"/>
              </a:p>
            </p:txBody>
          </p:sp>
          <p:sp>
            <p:nvSpPr>
              <p:cNvPr id="53" name="Ελεύθερη σχεδίαση: Σχήμα 52">
                <a:extLst>
                  <a:ext uri="{FF2B5EF4-FFF2-40B4-BE49-F238E27FC236}">
                    <a16:creationId xmlns:a16="http://schemas.microsoft.com/office/drawing/2014/main" id="{0FCB2DF1-3AFF-E208-0737-43E06C009B56}"/>
                  </a:ext>
                </a:extLst>
              </p:cNvPr>
              <p:cNvSpPr/>
              <p:nvPr/>
            </p:nvSpPr>
            <p:spPr>
              <a:xfrm>
                <a:off x="14480081" y="1445443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l-GR" sz="2400" b="1" kern="1200" dirty="0"/>
                  <a:t>Μελέτη Επεξεργασίας Κλιματικών Δεδομένων</a:t>
                </a:r>
                <a:endParaRPr lang="el-GR" sz="2400" kern="1200" dirty="0"/>
              </a:p>
              <a:p>
                <a:pPr marL="0"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None/>
                </a:pPr>
                <a:endParaRPr lang="el-GR" sz="2400" kern="1200" dirty="0"/>
              </a:p>
            </p:txBody>
          </p:sp>
          <p:sp>
            <p:nvSpPr>
              <p:cNvPr id="54" name="Ελεύθερη σχεδίαση: Σχήμα 53">
                <a:extLst>
                  <a:ext uri="{FF2B5EF4-FFF2-40B4-BE49-F238E27FC236}">
                    <a16:creationId xmlns:a16="http://schemas.microsoft.com/office/drawing/2014/main" id="{297CA486-FDE0-7EB5-9ED1-DF359A2893D5}"/>
                  </a:ext>
                </a:extLst>
              </p:cNvPr>
              <p:cNvSpPr/>
              <p:nvPr/>
            </p:nvSpPr>
            <p:spPr>
              <a:xfrm>
                <a:off x="18506908" y="5636436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2400" b="1" kern="1200" dirty="0"/>
                  <a:t>Γεωλογική Μελέτη</a:t>
                </a:r>
                <a:endParaRPr lang="el-GR" sz="2400" kern="1200" dirty="0"/>
              </a:p>
            </p:txBody>
          </p:sp>
          <p:sp>
            <p:nvSpPr>
              <p:cNvPr id="55" name="Ελεύθερη σχεδίαση: Σχήμα 54">
                <a:extLst>
                  <a:ext uri="{FF2B5EF4-FFF2-40B4-BE49-F238E27FC236}">
                    <a16:creationId xmlns:a16="http://schemas.microsoft.com/office/drawing/2014/main" id="{B25C0596-E568-A25E-97AB-2E3A53CEC431}"/>
                  </a:ext>
                </a:extLst>
              </p:cNvPr>
              <p:cNvSpPr/>
              <p:nvPr/>
            </p:nvSpPr>
            <p:spPr>
              <a:xfrm>
                <a:off x="13560716" y="9827430"/>
                <a:ext cx="4541668" cy="2702939"/>
              </a:xfrm>
              <a:custGeom>
                <a:avLst/>
                <a:gdLst>
                  <a:gd name="connsiteX0" fmla="*/ 0 w 4541668"/>
                  <a:gd name="connsiteY0" fmla="*/ 1351470 h 2702939"/>
                  <a:gd name="connsiteX1" fmla="*/ 2270834 w 4541668"/>
                  <a:gd name="connsiteY1" fmla="*/ 0 h 2702939"/>
                  <a:gd name="connsiteX2" fmla="*/ 4541668 w 4541668"/>
                  <a:gd name="connsiteY2" fmla="*/ 1351470 h 2702939"/>
                  <a:gd name="connsiteX3" fmla="*/ 2270834 w 4541668"/>
                  <a:gd name="connsiteY3" fmla="*/ 2702940 h 2702939"/>
                  <a:gd name="connsiteX4" fmla="*/ 0 w 4541668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1668" h="2702939">
                    <a:moveTo>
                      <a:pt x="0" y="1351470"/>
                    </a:moveTo>
                    <a:cubicBezTo>
                      <a:pt x="0" y="605074"/>
                      <a:pt x="1016687" y="0"/>
                      <a:pt x="2270834" y="0"/>
                    </a:cubicBezTo>
                    <a:cubicBezTo>
                      <a:pt x="3524981" y="0"/>
                      <a:pt x="4541668" y="605074"/>
                      <a:pt x="4541668" y="1351470"/>
                    </a:cubicBezTo>
                    <a:cubicBezTo>
                      <a:pt x="4541668" y="2097866"/>
                      <a:pt x="3524981" y="2702940"/>
                      <a:pt x="2270834" y="2702940"/>
                    </a:cubicBezTo>
                    <a:cubicBezTo>
                      <a:pt x="1016687" y="2702940"/>
                      <a:pt x="0" y="2097866"/>
                      <a:pt x="0" y="135147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00672" tIns="431396" rIns="700672" bIns="431396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l-GR" sz="2800" b="1" kern="1200" dirty="0"/>
                  <a:t>Περιβαλλοντική Μελέτη </a:t>
                </a:r>
                <a:r>
                  <a:rPr lang="el-GR" sz="2800" b="1" dirty="0">
                    <a:effectLst/>
                    <a:latin typeface="Cambria" panose="02040503050406030204" pitchFamily="18" charset="0"/>
                    <a:ea typeface="Georgia" panose="02040502050405020303" pitchFamily="18" charset="0"/>
                    <a:cs typeface="Arial" panose="020B0604020202020204" pitchFamily="34" charset="0"/>
                  </a:rPr>
                  <a:t>των </a:t>
                </a:r>
                <a:r>
                  <a:rPr lang="el-GR" sz="2800" b="1" dirty="0">
                    <a:latin typeface="Cambria" panose="02040503050406030204" pitchFamily="18" charset="0"/>
                    <a:ea typeface="Georgia" panose="02040502050405020303" pitchFamily="18" charset="0"/>
                    <a:cs typeface="Arial" panose="020B0604020202020204" pitchFamily="34" charset="0"/>
                  </a:rPr>
                  <a:t>Τ</a:t>
                </a:r>
                <a:r>
                  <a:rPr lang="el-GR" sz="2800" b="1" dirty="0">
                    <a:effectLst/>
                    <a:latin typeface="Cambria" panose="02040503050406030204" pitchFamily="18" charset="0"/>
                    <a:ea typeface="Georgia" panose="02040502050405020303" pitchFamily="18" charset="0"/>
                    <a:cs typeface="Arial" panose="020B0604020202020204" pitchFamily="34" charset="0"/>
                  </a:rPr>
                  <a:t>εχνικών Έργων</a:t>
                </a:r>
                <a:endParaRPr lang="el-GR" sz="2800" b="1" dirty="0"/>
              </a:p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None/>
                </a:pPr>
                <a:r>
                  <a:rPr lang="el-GR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Προσαρμοσμένων στην ΚΑ</a:t>
                </a:r>
                <a:endParaRPr lang="el-GR" sz="2800" b="1" kern="1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6" name="Ελεύθερη σχεδίαση: Σχήμα 55">
                <a:extLst>
                  <a:ext uri="{FF2B5EF4-FFF2-40B4-BE49-F238E27FC236}">
                    <a16:creationId xmlns:a16="http://schemas.microsoft.com/office/drawing/2014/main" id="{FCB53CDC-0C88-9BAC-89DE-EA455C1229DB}"/>
                  </a:ext>
                </a:extLst>
              </p:cNvPr>
              <p:cNvSpPr/>
              <p:nvPr/>
            </p:nvSpPr>
            <p:spPr>
              <a:xfrm>
                <a:off x="10850574" y="7731933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2400" b="1" kern="1200" dirty="0"/>
                  <a:t>Γεωτεχνική Έρευνα και Μελέτη</a:t>
                </a:r>
                <a:endParaRPr lang="el-GR" sz="2400" kern="1200" dirty="0"/>
              </a:p>
            </p:txBody>
          </p:sp>
          <p:sp>
            <p:nvSpPr>
              <p:cNvPr id="57" name="Ελεύθερη σχεδίαση: Σχήμα 56">
                <a:extLst>
                  <a:ext uri="{FF2B5EF4-FFF2-40B4-BE49-F238E27FC236}">
                    <a16:creationId xmlns:a16="http://schemas.microsoft.com/office/drawing/2014/main" id="{3121C72C-CBD9-D073-B822-35DAD6E52729}"/>
                  </a:ext>
                </a:extLst>
              </p:cNvPr>
              <p:cNvSpPr/>
              <p:nvPr/>
            </p:nvSpPr>
            <p:spPr>
              <a:xfrm>
                <a:off x="10850574" y="3540940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sz="2400" b="1" kern="1200" dirty="0"/>
                  <a:t>Τοπογραφική Μελέτη</a:t>
                </a:r>
                <a:endParaRPr lang="el-GR" sz="2400" kern="1200" dirty="0"/>
              </a:p>
              <a:p>
                <a:pPr marL="0"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l-GR" sz="2400" kern="1200" dirty="0"/>
              </a:p>
            </p:txBody>
          </p:sp>
        </p:grpSp>
        <p:grpSp>
          <p:nvGrpSpPr>
            <p:cNvPr id="40" name="Ομάδα 39">
              <a:extLst>
                <a:ext uri="{FF2B5EF4-FFF2-40B4-BE49-F238E27FC236}">
                  <a16:creationId xmlns:a16="http://schemas.microsoft.com/office/drawing/2014/main" id="{A50C8955-1A59-6CD4-544F-3C942A1920D1}"/>
                </a:ext>
              </a:extLst>
            </p:cNvPr>
            <p:cNvGrpSpPr/>
            <p:nvPr/>
          </p:nvGrpSpPr>
          <p:grpSpPr>
            <a:xfrm>
              <a:off x="13299541" y="4103299"/>
              <a:ext cx="5270267" cy="5886082"/>
              <a:chOff x="13299534" y="4103297"/>
              <a:chExt cx="5270272" cy="5886077"/>
            </a:xfrm>
          </p:grpSpPr>
          <p:sp>
            <p:nvSpPr>
              <p:cNvPr id="41" name="Βέλος: Κάτω 40">
                <a:extLst>
                  <a:ext uri="{FF2B5EF4-FFF2-40B4-BE49-F238E27FC236}">
                    <a16:creationId xmlns:a16="http://schemas.microsoft.com/office/drawing/2014/main" id="{6F674240-0C20-353B-6049-CAC533D5439C}"/>
                  </a:ext>
                </a:extLst>
              </p:cNvPr>
              <p:cNvSpPr/>
              <p:nvPr/>
            </p:nvSpPr>
            <p:spPr>
              <a:xfrm>
                <a:off x="15272990" y="8867949"/>
                <a:ext cx="1117118" cy="1121425"/>
              </a:xfrm>
              <a:prstGeom prst="down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2" name="Βέλος: Κάτω 41">
                <a:extLst>
                  <a:ext uri="{FF2B5EF4-FFF2-40B4-BE49-F238E27FC236}">
                    <a16:creationId xmlns:a16="http://schemas.microsoft.com/office/drawing/2014/main" id="{7D652B81-F59F-589A-DE3A-93A85AB15F54}"/>
                  </a:ext>
                </a:extLst>
              </p:cNvPr>
              <p:cNvSpPr/>
              <p:nvPr/>
            </p:nvSpPr>
            <p:spPr>
              <a:xfrm>
                <a:off x="15272990" y="4103297"/>
                <a:ext cx="1117118" cy="1121426"/>
              </a:xfrm>
              <a:prstGeom prst="down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3" name="Βέλος: Κάτω 42">
                <a:extLst>
                  <a:ext uri="{FF2B5EF4-FFF2-40B4-BE49-F238E27FC236}">
                    <a16:creationId xmlns:a16="http://schemas.microsoft.com/office/drawing/2014/main" id="{01801432-AEFB-3204-9245-5C3C30CA5D0A}"/>
                  </a:ext>
                </a:extLst>
              </p:cNvPr>
              <p:cNvSpPr/>
              <p:nvPr/>
            </p:nvSpPr>
            <p:spPr>
              <a:xfrm rot="5400000">
                <a:off x="17450535" y="6387032"/>
                <a:ext cx="1117118" cy="11214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4" name="Βέλος: Κάτω 43">
                <a:extLst>
                  <a:ext uri="{FF2B5EF4-FFF2-40B4-BE49-F238E27FC236}">
                    <a16:creationId xmlns:a16="http://schemas.microsoft.com/office/drawing/2014/main" id="{9790EA5A-A6D9-E2E8-E3F3-8B8C9E57E2A6}"/>
                  </a:ext>
                </a:extLst>
              </p:cNvPr>
              <p:cNvSpPr/>
              <p:nvPr/>
            </p:nvSpPr>
            <p:spPr>
              <a:xfrm rot="14363934">
                <a:off x="13301688" y="7639611"/>
                <a:ext cx="1117118" cy="11214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45" name="Βέλος: Κάτω 44">
                <a:extLst>
                  <a:ext uri="{FF2B5EF4-FFF2-40B4-BE49-F238E27FC236}">
                    <a16:creationId xmlns:a16="http://schemas.microsoft.com/office/drawing/2014/main" id="{4E6A816F-4657-D8C7-130C-38E7BD0E22D0}"/>
                  </a:ext>
                </a:extLst>
              </p:cNvPr>
              <p:cNvSpPr/>
              <p:nvPr/>
            </p:nvSpPr>
            <p:spPr>
              <a:xfrm rot="17630325">
                <a:off x="13336253" y="5151331"/>
                <a:ext cx="1117118" cy="11214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25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374122-95C4-4FF1-9D60-AA267CC57A5A}"/>
              </a:ext>
            </a:extLst>
          </p:cNvPr>
          <p:cNvSpPr txBox="1"/>
          <p:nvPr/>
        </p:nvSpPr>
        <p:spPr>
          <a:xfrm>
            <a:off x="12428751" y="2331437"/>
            <a:ext cx="1036223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4000" b="1" dirty="0">
                <a:ea typeface="Averta" charset="0"/>
                <a:cs typeface="Calibri" panose="020F0502020204030204" pitchFamily="34" charset="0"/>
              </a:rPr>
              <a:t>Κρίσιμα σημεία - Προβλήματα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dirty="0">
                <a:cs typeface="Calibri" panose="020F0502020204030204" pitchFamily="34" charset="0"/>
              </a:rPr>
              <a:t>Πανδημία </a:t>
            </a:r>
            <a:r>
              <a:rPr lang="en-US" dirty="0">
                <a:cs typeface="Calibri" panose="020F0502020204030204" pitchFamily="34" charset="0"/>
              </a:rPr>
              <a:t>covid19</a:t>
            </a:r>
            <a:r>
              <a:rPr lang="el-GR" dirty="0">
                <a:cs typeface="Calibri" panose="020F0502020204030204" pitchFamily="34" charset="0"/>
              </a:rPr>
              <a:t>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dirty="0">
                <a:cs typeface="Calibri" panose="020F0502020204030204" pitchFamily="34" charset="0"/>
              </a:rPr>
              <a:t>Έλλειψη προσωπικού στις υπηρεσίες υλοποίησης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dirty="0">
                <a:cs typeface="Calibri" panose="020F0502020204030204" pitchFamily="34" charset="0"/>
              </a:rPr>
              <a:t>Τροποποίηση του Ν.4412/2016 (Ν. 4782/2021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l-GR" dirty="0">
                <a:cs typeface="Calibri" panose="020F0502020204030204" pitchFamily="34" charset="0"/>
              </a:rPr>
              <a:t>Μάρτιος 2021)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>
                <a:cs typeface="Calibri" panose="020F0502020204030204" pitchFamily="34" charset="0"/>
              </a:rPr>
              <a:t>Επικαιροποίηση Προτύπων Διακήρυξης ΕΣΗΔΗΣ (Σεπτέμβριος 2021)</a:t>
            </a:r>
            <a:endParaRPr lang="el-GR" dirty="0">
              <a:cs typeface="Calibri" panose="020F050202020403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dirty="0">
                <a:cs typeface="Calibri" panose="020F0502020204030204" pitchFamily="34" charset="0"/>
              </a:rPr>
              <a:t>Απαιτείται έγκριση Περιβαλλοντικών Όρων για την υλοποίηση του σταδίου της οριστικής υδραυλικής μελέτης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dirty="0">
                <a:cs typeface="Calibri" panose="020F0502020204030204" pitchFamily="34" charset="0"/>
              </a:rPr>
              <a:t>Εμπλέκονται πολλαπλές Υπηρεσίες και Φορείς</a:t>
            </a:r>
          </a:p>
        </p:txBody>
      </p:sp>
      <p:sp>
        <p:nvSpPr>
          <p:cNvPr id="10" name="TextBox 7"/>
          <p:cNvSpPr txBox="1"/>
          <p:nvPr/>
        </p:nvSpPr>
        <p:spPr>
          <a:xfrm>
            <a:off x="1238862" y="2336734"/>
            <a:ext cx="105965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4000" b="1" dirty="0">
                <a:ea typeface="Averta" charset="0"/>
                <a:cs typeface="Calibri" panose="020F0502020204030204" pitchFamily="34" charset="0"/>
              </a:rPr>
              <a:t>Ενέργειες</a:t>
            </a:r>
            <a:endParaRPr lang="en-US" sz="4000" b="1" i="1" dirty="0">
              <a:ea typeface="Averta" charset="0"/>
              <a:cs typeface="Calibri" panose="020F0502020204030204" pitchFamily="34" charset="0"/>
            </a:endParaRPr>
          </a:p>
          <a:p>
            <a:pPr marL="571500" lvl="0" indent="-571500">
              <a:buFont typeface="Wingdings" panose="05000000000000000000" pitchFamily="2" charset="2"/>
              <a:buChar char="ü"/>
            </a:pPr>
            <a:r>
              <a:rPr lang="el-GR" dirty="0">
                <a:cs typeface="Calibri" panose="020F0502020204030204" pitchFamily="34" charset="0"/>
              </a:rPr>
              <a:t>Συνεχής ενημέρωση και συντονισμός με την Δ.Τ.Ε Π.Ε. </a:t>
            </a:r>
            <a:r>
              <a:rPr lang="el-GR" dirty="0" err="1">
                <a:cs typeface="Calibri" panose="020F0502020204030204" pitchFamily="34" charset="0"/>
              </a:rPr>
              <a:t>Αιτ</a:t>
            </a:r>
            <a:r>
              <a:rPr lang="el-GR" dirty="0">
                <a:cs typeface="Calibri" panose="020F0502020204030204" pitchFamily="34" charset="0"/>
              </a:rPr>
              <a:t>/</a:t>
            </a:r>
            <a:r>
              <a:rPr lang="el-GR" dirty="0" err="1">
                <a:cs typeface="Calibri" panose="020F0502020204030204" pitchFamily="34" charset="0"/>
              </a:rPr>
              <a:t>νίας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l-GR" dirty="0">
                <a:cs typeface="Calibri" panose="020F0502020204030204" pitchFamily="34" charset="0"/>
              </a:rPr>
              <a:t>ΠΔΕ, το ΕΑΑ και το ΕΜΠ.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l-GR" dirty="0">
                <a:cs typeface="Calibri" panose="020F0502020204030204" pitchFamily="34" charset="0"/>
              </a:rPr>
              <a:t>Έχει ολοκληρωθεί το Σχέδιο Υλοποίησης της Πιλοτικής Δράσης σε συνεργασία με το ΕΜΠ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l-GR" dirty="0">
                <a:cs typeface="Calibri" panose="020F0502020204030204" pitchFamily="34" charset="0"/>
              </a:rPr>
              <a:t>Έχει Ολοκληρωθεί η σύνταξη των Τευχών Δημοπράτησης για τις απαιτούμενες μελέτες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l-GR" dirty="0">
                <a:cs typeface="Calibri" panose="020F0502020204030204" pitchFamily="34" charset="0"/>
              </a:rPr>
              <a:t>Έχουν εγκριθεί τα ΤΔ και οι όροι του Διαγωνισμού Από την Οικονομική Επιτροπή της ΠΔΕ (22</a:t>
            </a:r>
            <a:r>
              <a:rPr lang="el-GR" baseline="30000" dirty="0">
                <a:cs typeface="Calibri" panose="020F0502020204030204" pitchFamily="34" charset="0"/>
              </a:rPr>
              <a:t>η</a:t>
            </a:r>
            <a:r>
              <a:rPr lang="el-GR" dirty="0">
                <a:cs typeface="Calibri" panose="020F0502020204030204" pitchFamily="34" charset="0"/>
              </a:rPr>
              <a:t> συν ΟΕ/ΠΔΕ </a:t>
            </a:r>
            <a:r>
              <a:rPr lang="el-GR" dirty="0" err="1">
                <a:cs typeface="Calibri" panose="020F0502020204030204" pitchFamily="34" charset="0"/>
              </a:rPr>
              <a:t>αρ</a:t>
            </a:r>
            <a:r>
              <a:rPr lang="el-GR" dirty="0">
                <a:cs typeface="Calibri" panose="020F0502020204030204" pitchFamily="34" charset="0"/>
              </a:rPr>
              <a:t>. </a:t>
            </a:r>
            <a:r>
              <a:rPr lang="el-GR" dirty="0" err="1">
                <a:cs typeface="Calibri" panose="020F0502020204030204" pitchFamily="34" charset="0"/>
              </a:rPr>
              <a:t>αποφ</a:t>
            </a:r>
            <a:r>
              <a:rPr lang="el-GR" dirty="0">
                <a:cs typeface="Calibri" panose="020F0502020204030204" pitchFamily="34" charset="0"/>
              </a:rPr>
              <a:t>. 669/2022).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374122-95C4-4FF1-9D60-AA267CC57A5A}"/>
              </a:ext>
            </a:extLst>
          </p:cNvPr>
          <p:cNvSpPr txBox="1"/>
          <p:nvPr/>
        </p:nvSpPr>
        <p:spPr>
          <a:xfrm>
            <a:off x="12893152" y="9056086"/>
            <a:ext cx="9897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4000" b="1" dirty="0">
                <a:cs typeface="Calibri" panose="020F0502020204030204" pitchFamily="34" charset="0"/>
              </a:rPr>
              <a:t>Συμπληρωματική χρηματοδότηση από το ΠΕΠ </a:t>
            </a:r>
            <a:r>
              <a:rPr lang="el-GR" sz="4000" b="1" dirty="0" err="1">
                <a:cs typeface="Calibri" panose="020F0502020204030204" pitchFamily="34" charset="0"/>
              </a:rPr>
              <a:t>Δυτ</a:t>
            </a:r>
            <a:r>
              <a:rPr lang="el-GR" sz="4000" b="1" dirty="0">
                <a:cs typeface="Calibri" panose="020F0502020204030204" pitchFamily="34" charset="0"/>
              </a:rPr>
              <a:t>. Ελλάδας 2021-2027</a:t>
            </a:r>
          </a:p>
          <a:p>
            <a:r>
              <a:rPr lang="el-GR" sz="4000" dirty="0">
                <a:cs typeface="Calibri" panose="020F0502020204030204" pitchFamily="34" charset="0"/>
              </a:rPr>
              <a:t>Για τα έργα της μελέτης 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238863" y="8627436"/>
            <a:ext cx="7965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b="1" dirty="0">
                <a:cs typeface="Calibri" panose="020F0502020204030204" pitchFamily="34" charset="0"/>
              </a:rPr>
              <a:t>Στόχος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Υλοποίηση του διαγωνισμού για την ανάθεση της μελέτης άμεσα</a:t>
            </a: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21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09011BD0-8558-47E5-8ADD-58075AA15D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236967"/>
              </p:ext>
            </p:extLst>
          </p:nvPr>
        </p:nvGraphicFramePr>
        <p:xfrm>
          <a:off x="1926770" y="1903931"/>
          <a:ext cx="12665530" cy="9547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3130">
                  <a:extLst>
                    <a:ext uri="{9D8B030D-6E8A-4147-A177-3AD203B41FA5}">
                      <a16:colId xmlns:a16="http://schemas.microsoft.com/office/drawing/2014/main" val="11280101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694856757"/>
                    </a:ext>
                  </a:extLst>
                </a:gridCol>
              </a:tblGrid>
              <a:tr h="95804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ΔΡΑΣΗ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ΧΡΟΝΟΣ ΥΛΟΠΟΙΗΣΗΣ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3663226"/>
                  </a:ext>
                </a:extLst>
              </a:tr>
              <a:tr h="8709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Οριστικοποίηση Σχεδίου Υλοποίησης, Προετοιμασία Τεχνικών Προδιαγραφών/Τευχών διακήρυξης Μελετών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-2020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8396488"/>
                  </a:ext>
                </a:extLst>
              </a:tr>
              <a:tr h="1312938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Προκήρυξη Μελετών (Προμελέτη Υδραυλικών έργων), Μελέτη Περιβαλλοντικών Επιπτώσεων Μ.Π.Ε.)	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06-202</a:t>
                      </a:r>
                      <a:r>
                        <a:rPr lang="en-US" sz="360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7861059"/>
                  </a:ext>
                </a:extLst>
              </a:tr>
              <a:tr h="1519674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Ανάθεση Μελετών (Προμελέτη Υδραυλικών έργων), Μελέτη Περιβαλλοντικών Επιπτώσεων Μ.Π.Ε.)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el-GR" sz="3600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-2021</a:t>
                      </a:r>
                      <a:endParaRPr lang="en-US" sz="3600" i="0" kern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5823322"/>
                  </a:ext>
                </a:extLst>
              </a:tr>
              <a:tr h="101656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Ολοκλήρωση της οριστικής μελέτης υδραυλικών έργων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-202</a:t>
                      </a: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6369234"/>
                  </a:ext>
                </a:extLst>
              </a:tr>
              <a:tr h="870950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Συμπληρωματική χρηματοδότηση για την υλοποίηση μέτρων πρόληψης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-202</a:t>
                      </a: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6761903"/>
                  </a:ext>
                </a:extLst>
              </a:tr>
              <a:tr h="737951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360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Υλοποίηση παρουσίαση και αξιολόγηση μέτρων πρόληψης</a:t>
                      </a:r>
                      <a:endParaRPr lang="en-US" sz="3600" i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09</a:t>
                      </a:r>
                      <a:r>
                        <a:rPr lang="el-GR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-202</a:t>
                      </a:r>
                      <a:r>
                        <a:rPr lang="en-US" sz="3600" i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6543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FB9EE6F-C90C-73DA-061B-3D2D351361DF}"/>
              </a:ext>
            </a:extLst>
          </p:cNvPr>
          <p:cNvSpPr txBox="1"/>
          <p:nvPr/>
        </p:nvSpPr>
        <p:spPr>
          <a:xfrm>
            <a:off x="15512774" y="4890078"/>
            <a:ext cx="75405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Πανδημία 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covid19</a:t>
            </a: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Τροποποίηση Ν.4412/2016 (Ν. 4782/2021</a:t>
            </a:r>
            <a:r>
              <a:rPr lang="en-US" sz="32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Μάρτιος 2021)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Επικαιροποίηση Προτύπων Διακήρυξης ΕΣΗΔΗΣ (Σεπτέμβριος 2021)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Έλλειψη προσωπικού στις υπηρεσίες υλοποίησης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rgbClr val="FF0000"/>
                </a:solidFill>
                <a:cs typeface="Calibri" panose="020F0502020204030204" pitchFamily="34" charset="0"/>
              </a:rPr>
              <a:t>Εμπλέκονται πολλαπλές Υπηρεσίες και Φορείς </a:t>
            </a:r>
            <a:endParaRPr lang="el-GR" sz="3200" dirty="0">
              <a:solidFill>
                <a:srgbClr val="FF0000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81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64E60757-0066-41D8-8918-5687E5573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sp>
        <p:nvSpPr>
          <p:cNvPr id="9" name="Ελεύθερη σχεδίαση: Σχήμα 8">
            <a:extLst>
              <a:ext uri="{FF2B5EF4-FFF2-40B4-BE49-F238E27FC236}">
                <a16:creationId xmlns:a16="http://schemas.microsoft.com/office/drawing/2014/main" id="{D84EB323-2B33-BDA2-725C-C08FAC78065D}"/>
              </a:ext>
            </a:extLst>
          </p:cNvPr>
          <p:cNvSpPr/>
          <p:nvPr/>
        </p:nvSpPr>
        <p:spPr>
          <a:xfrm>
            <a:off x="1824951" y="1719220"/>
            <a:ext cx="5455901" cy="1421552"/>
          </a:xfrm>
          <a:custGeom>
            <a:avLst/>
            <a:gdLst>
              <a:gd name="connsiteX0" fmla="*/ 0 w 5455901"/>
              <a:gd name="connsiteY0" fmla="*/ 236930 h 1421552"/>
              <a:gd name="connsiteX1" fmla="*/ 236930 w 5455901"/>
              <a:gd name="connsiteY1" fmla="*/ 0 h 1421552"/>
              <a:gd name="connsiteX2" fmla="*/ 5218971 w 5455901"/>
              <a:gd name="connsiteY2" fmla="*/ 0 h 1421552"/>
              <a:gd name="connsiteX3" fmla="*/ 5455901 w 5455901"/>
              <a:gd name="connsiteY3" fmla="*/ 236930 h 1421552"/>
              <a:gd name="connsiteX4" fmla="*/ 5455901 w 5455901"/>
              <a:gd name="connsiteY4" fmla="*/ 1184622 h 1421552"/>
              <a:gd name="connsiteX5" fmla="*/ 5218971 w 5455901"/>
              <a:gd name="connsiteY5" fmla="*/ 1421552 h 1421552"/>
              <a:gd name="connsiteX6" fmla="*/ 236930 w 5455901"/>
              <a:gd name="connsiteY6" fmla="*/ 1421552 h 1421552"/>
              <a:gd name="connsiteX7" fmla="*/ 0 w 5455901"/>
              <a:gd name="connsiteY7" fmla="*/ 1184622 h 1421552"/>
              <a:gd name="connsiteX8" fmla="*/ 0 w 5455901"/>
              <a:gd name="connsiteY8" fmla="*/ 236930 h 1421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55901" h="1421552">
                <a:moveTo>
                  <a:pt x="0" y="236930"/>
                </a:moveTo>
                <a:cubicBezTo>
                  <a:pt x="0" y="106077"/>
                  <a:pt x="106077" y="0"/>
                  <a:pt x="236930" y="0"/>
                </a:cubicBezTo>
                <a:lnTo>
                  <a:pt x="5218971" y="0"/>
                </a:lnTo>
                <a:cubicBezTo>
                  <a:pt x="5349824" y="0"/>
                  <a:pt x="5455901" y="106077"/>
                  <a:pt x="5455901" y="236930"/>
                </a:cubicBezTo>
                <a:lnTo>
                  <a:pt x="5455901" y="1184622"/>
                </a:lnTo>
                <a:cubicBezTo>
                  <a:pt x="5455901" y="1315475"/>
                  <a:pt x="5349824" y="1421552"/>
                  <a:pt x="5218971" y="1421552"/>
                </a:cubicBezTo>
                <a:lnTo>
                  <a:pt x="236930" y="1421552"/>
                </a:lnTo>
                <a:cubicBezTo>
                  <a:pt x="106077" y="1421552"/>
                  <a:pt x="0" y="1315475"/>
                  <a:pt x="0" y="1184622"/>
                </a:cubicBezTo>
                <a:lnTo>
                  <a:pt x="0" y="23693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2274" tIns="252274" rIns="252274" bIns="252274" numCol="1" spcCol="1270" anchor="ctr" anchorCtr="0">
            <a:noAutofit/>
          </a:bodyPr>
          <a:lstStyle/>
          <a:p>
            <a:pPr marL="0" lvl="0" indent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4800" b="1" kern="1200" dirty="0"/>
              <a:t>Συμπερασματικά:</a:t>
            </a:r>
            <a:r>
              <a:rPr lang="el-GR" sz="3600" b="1" kern="1200" dirty="0"/>
              <a:t> </a:t>
            </a:r>
            <a:endParaRPr lang="el-GR" sz="3600" kern="1200" dirty="0"/>
          </a:p>
        </p:txBody>
      </p:sp>
      <p:sp>
        <p:nvSpPr>
          <p:cNvPr id="10" name="Ελεύθερη σχεδίαση: Σχήμα 9">
            <a:extLst>
              <a:ext uri="{FF2B5EF4-FFF2-40B4-BE49-F238E27FC236}">
                <a16:creationId xmlns:a16="http://schemas.microsoft.com/office/drawing/2014/main" id="{9CED6ABD-06D5-A5D5-8B84-B0C3F2A70CA2}"/>
              </a:ext>
            </a:extLst>
          </p:cNvPr>
          <p:cNvSpPr/>
          <p:nvPr/>
        </p:nvSpPr>
        <p:spPr>
          <a:xfrm>
            <a:off x="3084575" y="3271489"/>
            <a:ext cx="11528921" cy="2964974"/>
          </a:xfrm>
          <a:custGeom>
            <a:avLst/>
            <a:gdLst>
              <a:gd name="connsiteX0" fmla="*/ 0 w 11528921"/>
              <a:gd name="connsiteY0" fmla="*/ 494172 h 2964974"/>
              <a:gd name="connsiteX1" fmla="*/ 494172 w 11528921"/>
              <a:gd name="connsiteY1" fmla="*/ 0 h 2964974"/>
              <a:gd name="connsiteX2" fmla="*/ 11034749 w 11528921"/>
              <a:gd name="connsiteY2" fmla="*/ 0 h 2964974"/>
              <a:gd name="connsiteX3" fmla="*/ 11528921 w 11528921"/>
              <a:gd name="connsiteY3" fmla="*/ 494172 h 2964974"/>
              <a:gd name="connsiteX4" fmla="*/ 11528921 w 11528921"/>
              <a:gd name="connsiteY4" fmla="*/ 2470802 h 2964974"/>
              <a:gd name="connsiteX5" fmla="*/ 11034749 w 11528921"/>
              <a:gd name="connsiteY5" fmla="*/ 2964974 h 2964974"/>
              <a:gd name="connsiteX6" fmla="*/ 494172 w 11528921"/>
              <a:gd name="connsiteY6" fmla="*/ 2964974 h 2964974"/>
              <a:gd name="connsiteX7" fmla="*/ 0 w 11528921"/>
              <a:gd name="connsiteY7" fmla="*/ 2470802 h 2964974"/>
              <a:gd name="connsiteX8" fmla="*/ 0 w 11528921"/>
              <a:gd name="connsiteY8" fmla="*/ 494172 h 296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8921" h="2964974">
                <a:moveTo>
                  <a:pt x="0" y="494172"/>
                </a:moveTo>
                <a:cubicBezTo>
                  <a:pt x="0" y="221248"/>
                  <a:pt x="221248" y="0"/>
                  <a:pt x="494172" y="0"/>
                </a:cubicBezTo>
                <a:lnTo>
                  <a:pt x="11034749" y="0"/>
                </a:lnTo>
                <a:cubicBezTo>
                  <a:pt x="11307673" y="0"/>
                  <a:pt x="11528921" y="221248"/>
                  <a:pt x="11528921" y="494172"/>
                </a:cubicBezTo>
                <a:lnTo>
                  <a:pt x="11528921" y="2470802"/>
                </a:lnTo>
                <a:cubicBezTo>
                  <a:pt x="11528921" y="2743726"/>
                  <a:pt x="11307673" y="2964974"/>
                  <a:pt x="11034749" y="2964974"/>
                </a:cubicBezTo>
                <a:lnTo>
                  <a:pt x="494172" y="2964974"/>
                </a:lnTo>
                <a:cubicBezTo>
                  <a:pt x="221248" y="2964974"/>
                  <a:pt x="0" y="2743726"/>
                  <a:pt x="0" y="2470802"/>
                </a:cubicBezTo>
                <a:lnTo>
                  <a:pt x="0" y="49417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6658" tIns="266658" rIns="266658" bIns="266658" numCol="1" spcCol="1270" anchor="ctr" anchorCtr="0">
            <a:noAutofit/>
          </a:bodyPr>
          <a:lstStyle/>
          <a:p>
            <a:pPr marL="0" lvl="0" indent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3200" b="1" kern="1200" dirty="0"/>
              <a:t>Με την αξιολόγηση στη φάση της μελέτης</a:t>
            </a:r>
            <a:r>
              <a:rPr lang="el-GR" sz="3200" kern="1200" dirty="0"/>
              <a:t>: των κλιματικών δεδομένων που θα παραχθούν από τα 2 </a:t>
            </a:r>
            <a:r>
              <a:rPr lang="el-GR" sz="3200" kern="1200" dirty="0" err="1"/>
              <a:t>περιοχικά</a:t>
            </a:r>
            <a:r>
              <a:rPr lang="el-GR" sz="3200" kern="1200" dirty="0"/>
              <a:t> μοντέλα, για τις 3 χρονικές περιόδους και για κάθε ένα από τα 3 σενάρια εκπομπών </a:t>
            </a:r>
            <a:r>
              <a:rPr lang="en-US" sz="3200" kern="1200" dirty="0"/>
              <a:t>RCPs</a:t>
            </a:r>
            <a:r>
              <a:rPr lang="el-GR" sz="3200" kern="1200" dirty="0"/>
              <a:t> της IPCC [IPCC (2013)] και με την Χρήση τους στην Υδραυλική Μελέτη</a:t>
            </a:r>
          </a:p>
        </p:txBody>
      </p:sp>
      <p:sp>
        <p:nvSpPr>
          <p:cNvPr id="11" name="Ελεύθερη σχεδίαση: Σχήμα 10">
            <a:extLst>
              <a:ext uri="{FF2B5EF4-FFF2-40B4-BE49-F238E27FC236}">
                <a16:creationId xmlns:a16="http://schemas.microsoft.com/office/drawing/2014/main" id="{48C5C173-8591-109B-BD46-E3F8E6F7AF9B}"/>
              </a:ext>
            </a:extLst>
          </p:cNvPr>
          <p:cNvSpPr/>
          <p:nvPr/>
        </p:nvSpPr>
        <p:spPr>
          <a:xfrm>
            <a:off x="5296532" y="6419849"/>
            <a:ext cx="12805045" cy="2412122"/>
          </a:xfrm>
          <a:custGeom>
            <a:avLst/>
            <a:gdLst>
              <a:gd name="connsiteX0" fmla="*/ 0 w 11279492"/>
              <a:gd name="connsiteY0" fmla="*/ 410128 h 2460721"/>
              <a:gd name="connsiteX1" fmla="*/ 410128 w 11279492"/>
              <a:gd name="connsiteY1" fmla="*/ 0 h 2460721"/>
              <a:gd name="connsiteX2" fmla="*/ 10869364 w 11279492"/>
              <a:gd name="connsiteY2" fmla="*/ 0 h 2460721"/>
              <a:gd name="connsiteX3" fmla="*/ 11279492 w 11279492"/>
              <a:gd name="connsiteY3" fmla="*/ 410128 h 2460721"/>
              <a:gd name="connsiteX4" fmla="*/ 11279492 w 11279492"/>
              <a:gd name="connsiteY4" fmla="*/ 2050593 h 2460721"/>
              <a:gd name="connsiteX5" fmla="*/ 10869364 w 11279492"/>
              <a:gd name="connsiteY5" fmla="*/ 2460721 h 2460721"/>
              <a:gd name="connsiteX6" fmla="*/ 410128 w 11279492"/>
              <a:gd name="connsiteY6" fmla="*/ 2460721 h 2460721"/>
              <a:gd name="connsiteX7" fmla="*/ 0 w 11279492"/>
              <a:gd name="connsiteY7" fmla="*/ 2050593 h 2460721"/>
              <a:gd name="connsiteX8" fmla="*/ 0 w 11279492"/>
              <a:gd name="connsiteY8" fmla="*/ 410128 h 24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9492" h="2460721">
                <a:moveTo>
                  <a:pt x="0" y="410128"/>
                </a:moveTo>
                <a:cubicBezTo>
                  <a:pt x="0" y="183621"/>
                  <a:pt x="183621" y="0"/>
                  <a:pt x="410128" y="0"/>
                </a:cubicBezTo>
                <a:lnTo>
                  <a:pt x="10869364" y="0"/>
                </a:lnTo>
                <a:cubicBezTo>
                  <a:pt x="11095871" y="0"/>
                  <a:pt x="11279492" y="183621"/>
                  <a:pt x="11279492" y="410128"/>
                </a:cubicBezTo>
                <a:lnTo>
                  <a:pt x="11279492" y="2050593"/>
                </a:lnTo>
                <a:cubicBezTo>
                  <a:pt x="11279492" y="2277100"/>
                  <a:pt x="11095871" y="2460721"/>
                  <a:pt x="10869364" y="2460721"/>
                </a:cubicBezTo>
                <a:lnTo>
                  <a:pt x="410128" y="2460721"/>
                </a:lnTo>
                <a:cubicBezTo>
                  <a:pt x="183621" y="2460721"/>
                  <a:pt x="0" y="2277100"/>
                  <a:pt x="0" y="2050593"/>
                </a:cubicBezTo>
                <a:lnTo>
                  <a:pt x="0" y="410128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7282" tIns="257282" rIns="257282" bIns="257282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b="1" kern="1200" dirty="0"/>
              <a:t>Ευελπιστούμε ότι η συγκεκριμένη μελέτη οριοθέτησης θα προτείνει μια πρώτη </a:t>
            </a:r>
            <a:r>
              <a:rPr lang="el-GR" b="1" dirty="0"/>
              <a:t>μεθοδολογία ενσωμάτωσης </a:t>
            </a:r>
            <a:r>
              <a:rPr lang="el-GR" dirty="0"/>
              <a:t>των δεικτών της κλιματικής αλλαγής και έτσι </a:t>
            </a:r>
            <a:r>
              <a:rPr lang="el-GR" b="1" kern="1200" dirty="0"/>
              <a:t>θα προτείνει δράσεις και έργα πιο ανθεκτικά και πιο προσαρμοσμένα στην κλιματική αλλαγή. </a:t>
            </a:r>
          </a:p>
        </p:txBody>
      </p:sp>
      <p:sp>
        <p:nvSpPr>
          <p:cNvPr id="12" name="Ελεύθερη σχεδίαση: Σχήμα 11">
            <a:extLst>
              <a:ext uri="{FF2B5EF4-FFF2-40B4-BE49-F238E27FC236}">
                <a16:creationId xmlns:a16="http://schemas.microsoft.com/office/drawing/2014/main" id="{AD832ABB-9346-E150-88FF-F1BE6C2B7D8D}"/>
              </a:ext>
            </a:extLst>
          </p:cNvPr>
          <p:cNvSpPr/>
          <p:nvPr/>
        </p:nvSpPr>
        <p:spPr>
          <a:xfrm>
            <a:off x="8024283" y="9022471"/>
            <a:ext cx="12805045" cy="2670541"/>
          </a:xfrm>
          <a:custGeom>
            <a:avLst/>
            <a:gdLst>
              <a:gd name="connsiteX0" fmla="*/ 0 w 12805046"/>
              <a:gd name="connsiteY0" fmla="*/ 448300 h 2689747"/>
              <a:gd name="connsiteX1" fmla="*/ 448300 w 12805046"/>
              <a:gd name="connsiteY1" fmla="*/ 0 h 2689747"/>
              <a:gd name="connsiteX2" fmla="*/ 12356746 w 12805046"/>
              <a:gd name="connsiteY2" fmla="*/ 0 h 2689747"/>
              <a:gd name="connsiteX3" fmla="*/ 12805046 w 12805046"/>
              <a:gd name="connsiteY3" fmla="*/ 448300 h 2689747"/>
              <a:gd name="connsiteX4" fmla="*/ 12805046 w 12805046"/>
              <a:gd name="connsiteY4" fmla="*/ 2241447 h 2689747"/>
              <a:gd name="connsiteX5" fmla="*/ 12356746 w 12805046"/>
              <a:gd name="connsiteY5" fmla="*/ 2689747 h 2689747"/>
              <a:gd name="connsiteX6" fmla="*/ 448300 w 12805046"/>
              <a:gd name="connsiteY6" fmla="*/ 2689747 h 2689747"/>
              <a:gd name="connsiteX7" fmla="*/ 0 w 12805046"/>
              <a:gd name="connsiteY7" fmla="*/ 2241447 h 2689747"/>
              <a:gd name="connsiteX8" fmla="*/ 0 w 12805046"/>
              <a:gd name="connsiteY8" fmla="*/ 448300 h 268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05046" h="2689747">
                <a:moveTo>
                  <a:pt x="0" y="448300"/>
                </a:moveTo>
                <a:cubicBezTo>
                  <a:pt x="0" y="200711"/>
                  <a:pt x="200711" y="0"/>
                  <a:pt x="448300" y="0"/>
                </a:cubicBezTo>
                <a:lnTo>
                  <a:pt x="12356746" y="0"/>
                </a:lnTo>
                <a:cubicBezTo>
                  <a:pt x="12604335" y="0"/>
                  <a:pt x="12805046" y="200711"/>
                  <a:pt x="12805046" y="448300"/>
                </a:cubicBezTo>
                <a:lnTo>
                  <a:pt x="12805046" y="2241447"/>
                </a:lnTo>
                <a:cubicBezTo>
                  <a:pt x="12805046" y="2489036"/>
                  <a:pt x="12604335" y="2689747"/>
                  <a:pt x="12356746" y="2689747"/>
                </a:cubicBezTo>
                <a:lnTo>
                  <a:pt x="448300" y="2689747"/>
                </a:lnTo>
                <a:cubicBezTo>
                  <a:pt x="200711" y="2689747"/>
                  <a:pt x="0" y="2489036"/>
                  <a:pt x="0" y="2241447"/>
                </a:cubicBezTo>
                <a:lnTo>
                  <a:pt x="0" y="4483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8463" tIns="268463" rIns="268463" bIns="268463" numCol="1" spcCol="1270" anchor="ctr" anchorCtr="0">
            <a:noAutofit/>
          </a:bodyPr>
          <a:lstStyle/>
          <a:p>
            <a:pPr marL="0" lvl="0" indent="0" algn="l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l-GR" sz="3600" b="1" kern="1200" dirty="0"/>
              <a:t>Η μετέπειτα αξιολόγηση αυτών των έργων και δράσεων, όταν υλοποιηθούν,  αναμένεται να δώσει νέες βελτιωμένες τεχνικές προδιαγραφές  </a:t>
            </a:r>
            <a:r>
              <a:rPr lang="el-GR" b="1" dirty="0"/>
              <a:t>ενσωμάτωσης των δεικτών της κλιματικής αλλαγής γ</a:t>
            </a:r>
            <a:r>
              <a:rPr lang="el-GR" sz="3600" b="1" kern="1200" dirty="0"/>
              <a:t>ια ανάλογες μελέτες και έργα.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/>
          <p:cNvCxnSpPr/>
          <p:nvPr/>
        </p:nvCxnSpPr>
        <p:spPr>
          <a:xfrm>
            <a:off x="1238863" y="118835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BB2D802-E542-ABF1-4DA5-511A608BC523}"/>
              </a:ext>
            </a:extLst>
          </p:cNvPr>
          <p:cNvSpPr txBox="1">
            <a:spLocks/>
          </p:cNvSpPr>
          <p:nvPr/>
        </p:nvSpPr>
        <p:spPr>
          <a:xfrm>
            <a:off x="510462" y="279533"/>
            <a:ext cx="2181511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latin typeface="Averta" charset="0"/>
                <a:ea typeface="Averta" charset="0"/>
                <a:cs typeface="Averta" charset="0"/>
              </a:rPr>
              <a:t>ΠΔΕ</a:t>
            </a: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Averta" charset="0"/>
                <a:ea typeface="Averta" charset="0"/>
                <a:cs typeface="Averta" charset="0"/>
              </a:rPr>
              <a:t> </a:t>
            </a:r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latin typeface="Averta" charset="0"/>
                <a:ea typeface="Averta" charset="0"/>
                <a:cs typeface="Averta" charset="0"/>
              </a:rPr>
              <a:t>Πιλοτική Δράση -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latin typeface="Averta" charset="0"/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27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38250" y="1734979"/>
            <a:ext cx="22536150" cy="1056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l-GR" b="1" i="1" dirty="0">
                <a:solidFill>
                  <a:srgbClr val="0070C0"/>
                </a:solidFill>
                <a:ea typeface="Averta" charset="0"/>
                <a:cs typeface="Calibri" panose="020F0502020204030204" pitchFamily="34" charset="0"/>
              </a:rPr>
              <a:t>Μία σε κάθε Περιφερειακή Ενότητα</a:t>
            </a:r>
            <a:endParaRPr lang="en-US" b="1" i="1" dirty="0">
              <a:solidFill>
                <a:srgbClr val="0070C0"/>
              </a:solidFill>
              <a:ea typeface="Averta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l-GR" b="1" u="sng" dirty="0">
                <a:cs typeface="Calibri" panose="020F0502020204030204" pitchFamily="34" charset="0"/>
              </a:rPr>
              <a:t>Τομέας τρωτότητας: </a:t>
            </a:r>
            <a:r>
              <a:rPr lang="el-GR" u="sng" dirty="0"/>
              <a:t>Διαχείριση των πλημμυρών </a:t>
            </a:r>
            <a:endParaRPr lang="el-GR" b="1" u="sng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«Μελέτη Οριοθέτησης ποταμού Ίναχου στην Π.Ε. Αιτωλοακαρνανίας» (Π/Υ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280.000,00€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</a:pPr>
            <a:r>
              <a:rPr lang="el-GR" b="1" dirty="0"/>
              <a:t>2. </a:t>
            </a:r>
            <a:r>
              <a:rPr lang="el-GR" b="1" u="sng" dirty="0"/>
              <a:t>Τομέας τρωτότητας: </a:t>
            </a:r>
            <a:r>
              <a:rPr lang="el-GR" u="sng" dirty="0"/>
              <a:t>Δασικές πυρκαγιές σε περιοχές επιρρεπείς στην ξηρασία</a:t>
            </a:r>
            <a:endParaRPr lang="en-US" u="sng" dirty="0"/>
          </a:p>
          <a:p>
            <a:pPr>
              <a:lnSpc>
                <a:spcPct val="120000"/>
              </a:lnSpc>
            </a:pP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«Πρόληψη δασικών πυρκαγιών στο Δήμο Ήλιδας, ΠΔΕ» (Π/Υ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160.000,00€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) </a:t>
            </a:r>
            <a:endParaRPr lang="en-US" dirty="0">
              <a:solidFill>
                <a:schemeClr val="accent1">
                  <a:lumMod val="75000"/>
                </a:schemeClr>
              </a:solidFill>
              <a:ea typeface="Averta" charset="0"/>
              <a:cs typeface="Calibri" panose="020F0502020204030204" pitchFamily="34" charset="0"/>
            </a:endParaRPr>
          </a:p>
          <a:p>
            <a:pPr marL="982663" indent="-5143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sz="2800" b="1" dirty="0">
                <a:ea typeface="Averta" charset="0"/>
                <a:cs typeface="Averta" charset="0"/>
              </a:rPr>
              <a:t>Μελέτη Ολοκληρωμένου σχεδιασμού διαχείρισης, </a:t>
            </a:r>
            <a:r>
              <a:rPr lang="el-GR" sz="2800" b="1" dirty="0" err="1">
                <a:ea typeface="Averta" charset="0"/>
                <a:cs typeface="Averta" charset="0"/>
              </a:rPr>
              <a:t>αειφορικής</a:t>
            </a:r>
            <a:r>
              <a:rPr lang="el-GR" sz="2800" b="1" dirty="0">
                <a:ea typeface="Averta" charset="0"/>
                <a:cs typeface="Averta" charset="0"/>
              </a:rPr>
              <a:t> ανάπτυξης και ολοκληρωμένης αντιπυρικής προστασίας για τη φυσική προστασία των δασικών οικοσυστημάτων στις Τ.Κ. Γερακιού και Περιστερίου του Δήμου Ήλιδας</a:t>
            </a:r>
            <a:r>
              <a:rPr lang="el-GR" sz="2800" dirty="0">
                <a:ea typeface="Averta" charset="0"/>
                <a:cs typeface="Calibri" panose="020F0502020204030204" pitchFamily="34" charset="0"/>
              </a:rPr>
              <a:t>  (Π/Υ 80000,00€)</a:t>
            </a:r>
          </a:p>
          <a:p>
            <a:pPr marL="982663" indent="-5143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sz="2800" b="1" dirty="0">
                <a:ea typeface="Averta" charset="0"/>
                <a:cs typeface="Calibri" panose="020F0502020204030204" pitchFamily="34" charset="0"/>
              </a:rPr>
              <a:t>Κατασκευή/προμήθεια </a:t>
            </a:r>
            <a:r>
              <a:rPr lang="el-GR" sz="2800" b="1" dirty="0" err="1">
                <a:ea typeface="Averta" charset="0"/>
                <a:cs typeface="Calibri" panose="020F0502020204030204" pitchFamily="34" charset="0"/>
              </a:rPr>
              <a:t>πυροφυλακίου</a:t>
            </a:r>
            <a:r>
              <a:rPr lang="el-GR" sz="2800" b="1" dirty="0">
                <a:ea typeface="Averta" charset="0"/>
                <a:cs typeface="Calibri" panose="020F0502020204030204" pitchFamily="34" charset="0"/>
              </a:rPr>
              <a:t> </a:t>
            </a:r>
            <a:r>
              <a:rPr lang="el-GR" sz="2800" dirty="0">
                <a:ea typeface="Averta" charset="0"/>
                <a:cs typeface="Calibri" panose="020F0502020204030204" pitchFamily="34" charset="0"/>
              </a:rPr>
              <a:t>(Π/Υ 40000,00€)</a:t>
            </a:r>
          </a:p>
          <a:p>
            <a:pPr marL="982663" indent="-5143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l-GR" sz="2800" b="1" dirty="0">
                <a:ea typeface="Averta" charset="0"/>
                <a:cs typeface="Calibri" panose="020F0502020204030204" pitchFamily="34" charset="0"/>
              </a:rPr>
              <a:t>Υλοποίησης μέτρων μελέτης</a:t>
            </a:r>
            <a:r>
              <a:rPr lang="el-GR" sz="2800" dirty="0">
                <a:ea typeface="Averta" charset="0"/>
                <a:cs typeface="Calibri" panose="020F0502020204030204" pitchFamily="34" charset="0"/>
              </a:rPr>
              <a:t> (Π/Υ 40000,00€)</a:t>
            </a:r>
          </a:p>
          <a:p>
            <a:pPr marL="528638" indent="-528638">
              <a:lnSpc>
                <a:spcPct val="120000"/>
              </a:lnSpc>
              <a:buFont typeface="+mj-lt"/>
              <a:buAutoNum type="arabicPeriod" startAt="3"/>
            </a:pPr>
            <a:r>
              <a:rPr lang="el-GR" sz="4000" b="1" u="sng" dirty="0">
                <a:cs typeface="Calibri" panose="020F0502020204030204" pitchFamily="34" charset="0"/>
              </a:rPr>
              <a:t>Τ</a:t>
            </a:r>
            <a:r>
              <a:rPr lang="el-GR" b="1" u="sng" dirty="0">
                <a:cs typeface="Calibri" panose="020F0502020204030204" pitchFamily="34" charset="0"/>
              </a:rPr>
              <a:t>ομέας τρωτότητας: </a:t>
            </a:r>
            <a:r>
              <a:rPr lang="el-GR" u="sng" dirty="0">
                <a:cs typeface="Calibri" panose="020F0502020204030204" pitchFamily="34" charset="0"/>
              </a:rPr>
              <a:t>Διαχείριση παράκτιας ζώνης σε παραθαλάσσιες πόλεις</a:t>
            </a:r>
            <a:endParaRPr lang="en-US" u="sng" dirty="0"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«Υλοποίηση έργων για την Διαχείριση της Παράκτιας Ζώνης σε Παραθαλάσσιες πόλεις – Παραλία Καλαμακίου Δήμου Δυτικής Αχαΐας Π.Ε. Αχαΐας» (Π/Υ </a:t>
            </a:r>
            <a:r>
              <a:rPr lang="el-GR" b="1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280.000,00€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ea typeface="Averta" charset="0"/>
                <a:cs typeface="Calibri" panose="020F0502020204030204" pitchFamily="34" charset="0"/>
              </a:rPr>
              <a:t>)</a:t>
            </a:r>
            <a:endParaRPr lang="el-GR" sz="4000" b="1" dirty="0">
              <a:solidFill>
                <a:schemeClr val="accent1">
                  <a:lumMod val="75000"/>
                </a:schemeClr>
              </a:solidFill>
              <a:ea typeface="Averta" charset="0"/>
              <a:cs typeface="Calibri" panose="020F0502020204030204" pitchFamily="34" charset="0"/>
            </a:endParaRPr>
          </a:p>
          <a:p>
            <a:pPr marL="10045700" algn="ctr">
              <a:lnSpc>
                <a:spcPct val="120000"/>
              </a:lnSpc>
            </a:pPr>
            <a:r>
              <a:rPr lang="el-GR" sz="4000" b="1" dirty="0">
                <a:solidFill>
                  <a:srgbClr val="0070C0"/>
                </a:solidFill>
                <a:ea typeface="Averta" charset="0"/>
                <a:cs typeface="Calibri" panose="020F0502020204030204" pitchFamily="34" charset="0"/>
              </a:rPr>
              <a:t>Συνολικός Προϋπολογισμός 1.004.042€</a:t>
            </a:r>
            <a:endParaRPr lang="en-US" sz="4000" b="1" i="1" dirty="0">
              <a:solidFill>
                <a:srgbClr val="0070C0"/>
              </a:solidFill>
              <a:ea typeface="Averta" charset="0"/>
              <a:cs typeface="Calibri" panose="020F0502020204030204" pitchFamily="34" charset="0"/>
            </a:endParaRPr>
          </a:p>
          <a:p>
            <a:pPr marL="10045700" lvl="0" algn="ctr">
              <a:buFont typeface="Arial" panose="020B0604020202020204" pitchFamily="34" charset="0"/>
              <a:buChar char="•"/>
            </a:pPr>
            <a:r>
              <a:rPr lang="el-GR" sz="4000" dirty="0">
                <a:solidFill>
                  <a:srgbClr val="0070C0"/>
                </a:solidFill>
                <a:cs typeface="Calibri" panose="020F0502020204030204" pitchFamily="34" charset="0"/>
              </a:rPr>
              <a:t>Ιδία Συμμετοχή: 151.617€</a:t>
            </a:r>
            <a:endParaRPr lang="en-US" sz="40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10045700" lvl="0" algn="ctr">
              <a:buFont typeface="Arial" panose="020B0604020202020204" pitchFamily="34" charset="0"/>
              <a:buChar char="•"/>
            </a:pPr>
            <a:r>
              <a:rPr lang="el-GR" sz="4000" dirty="0">
                <a:solidFill>
                  <a:srgbClr val="0070C0"/>
                </a:solidFill>
                <a:cs typeface="Calibri" panose="020F0502020204030204" pitchFamily="34" charset="0"/>
              </a:rPr>
              <a:t>Συνεισφορά ΕΕ: 602.425€</a:t>
            </a:r>
            <a:endParaRPr lang="en-US" sz="4000" dirty="0"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marL="10045700" lvl="0" algn="ctr">
              <a:buFont typeface="Arial" panose="020B0604020202020204" pitchFamily="34" charset="0"/>
              <a:buChar char="•"/>
            </a:pPr>
            <a:r>
              <a:rPr lang="el-GR" sz="4000" dirty="0">
                <a:solidFill>
                  <a:srgbClr val="0070C0"/>
                </a:solidFill>
                <a:cs typeface="Calibri" panose="020F0502020204030204" pitchFamily="34" charset="0"/>
              </a:rPr>
              <a:t>ΠΤ / άλλοι: 250.000</a:t>
            </a:r>
            <a:r>
              <a:rPr lang="en-US" sz="4000" dirty="0">
                <a:solidFill>
                  <a:srgbClr val="0070C0"/>
                </a:solidFill>
                <a:cs typeface="Calibri" panose="020F0502020204030204" pitchFamily="34" charset="0"/>
              </a:rPr>
              <a:t>€</a:t>
            </a:r>
          </a:p>
          <a:p>
            <a:pPr marL="10045700" algn="ctr"/>
            <a:r>
              <a:rPr lang="el-GR" sz="2800" b="1" u="sng" dirty="0">
                <a:solidFill>
                  <a:srgbClr val="0070C0"/>
                </a:solidFill>
                <a:ea typeface="Averta" charset="0"/>
                <a:cs typeface="Calibri" panose="020F0502020204030204" pitchFamily="34" charset="0"/>
              </a:rPr>
              <a:t>[Π/Υ με ΦΠΑ 24%]</a:t>
            </a:r>
            <a:endParaRPr lang="en-US" sz="4000" u="sng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1238250" y="484804"/>
            <a:ext cx="22123194" cy="918708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200" b="1" dirty="0">
              <a:solidFill>
                <a:schemeClr val="accent6">
                  <a:lumMod val="50000"/>
                </a:schemeClr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sp>
        <p:nvSpPr>
          <p:cNvPr id="2" name="Ορθογώνιο 1"/>
          <p:cNvSpPr/>
          <p:nvPr/>
        </p:nvSpPr>
        <p:spPr>
          <a:xfrm>
            <a:off x="1041400" y="776904"/>
            <a:ext cx="1930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44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Δράση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C2.1</a:t>
            </a:r>
            <a:r>
              <a:rPr lang="el-GR" sz="44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: Υλοποίηση Πιλοτικών Δράσεων στην ΠΕΡΙΦΕΡΕΙΑ ΔΥΤΙΚΗΣ ΕΛΛΑΔΑΣ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19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073354" y="6385717"/>
            <a:ext cx="13974536" cy="1484764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b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Ευχαριστώ  για την προσοχή σας</a:t>
            </a:r>
            <a:endParaRPr lang="en-US" b="1" dirty="0">
              <a:solidFill>
                <a:schemeClr val="bg1"/>
              </a:solidFill>
              <a:latin typeface="Averta Semibold" charset="0"/>
              <a:ea typeface="Averta Semibold" charset="0"/>
              <a:cs typeface="Averta Semibold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  <a:p>
            <a:pPr algn="ctr"/>
            <a:endParaRPr lang="el-GR" sz="3200" dirty="0">
              <a:solidFill>
                <a:schemeClr val="bg1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79380" y="1302070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E5096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E5096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0FBD9-710E-4A36-9B99-7071A67F0320}"/>
              </a:ext>
            </a:extLst>
          </p:cNvPr>
          <p:cNvSpPr txBox="1">
            <a:spLocks/>
          </p:cNvSpPr>
          <p:nvPr/>
        </p:nvSpPr>
        <p:spPr>
          <a:xfrm>
            <a:off x="750890" y="10213674"/>
            <a:ext cx="12171480" cy="27227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1828709" rtl="0" eaLnBrk="1" latinLnBrk="0" hangingPunct="1">
              <a:buNone/>
              <a:defRPr sz="6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l-GR" sz="3600" b="1" i="1" dirty="0" err="1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Παπαζησίμου</a:t>
            </a:r>
            <a:r>
              <a:rPr lang="el-GR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 Στέφανος</a:t>
            </a:r>
            <a:endParaRPr lang="en-US" sz="3600" b="1" i="1" dirty="0">
              <a:solidFill>
                <a:schemeClr val="bg1"/>
              </a:solidFill>
              <a:latin typeface="Averta Semibold" charset="0"/>
              <a:ea typeface="Averta Semibold" charset="0"/>
              <a:cs typeface="Averta Semibold" charset="0"/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l-GR" sz="3600" b="1" i="1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(Γεωλόγος,</a:t>
            </a:r>
            <a:r>
              <a:rPr lang="en-US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Ph.D</a:t>
            </a:r>
            <a:r>
              <a:rPr lang="el-GR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, ΠΔΕ/ΔΠΧΣ/</a:t>
            </a:r>
            <a:r>
              <a:rPr lang="el-GR" sz="3600" b="1" i="1" dirty="0" err="1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Πρ</a:t>
            </a:r>
            <a:r>
              <a:rPr lang="el-GR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. </a:t>
            </a:r>
            <a:r>
              <a:rPr lang="el-GR" sz="3600" b="1" i="1" dirty="0" err="1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Τμ</a:t>
            </a:r>
            <a:r>
              <a:rPr lang="el-GR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. </a:t>
            </a:r>
            <a:r>
              <a:rPr lang="el-GR" sz="3600" b="1" i="1" dirty="0" err="1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Υδροοικονομίας</a:t>
            </a:r>
            <a:r>
              <a:rPr lang="el-GR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) </a:t>
            </a:r>
            <a:r>
              <a:rPr lang="en-US" sz="3600" b="1" i="1" dirty="0">
                <a:solidFill>
                  <a:schemeClr val="bg1"/>
                </a:solidFill>
                <a:latin typeface="Averta Semibold" charset="0"/>
                <a:ea typeface="Averta Semibold" charset="0"/>
                <a:cs typeface="Averta Semibold" charset="0"/>
              </a:rPr>
              <a:t>s.papazisimou@pde.gov.gr</a:t>
            </a: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446" y="10213674"/>
            <a:ext cx="2783734" cy="278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8250" y="2314963"/>
            <a:ext cx="15151938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l-GR" sz="4000" b="1" dirty="0">
                <a:ea typeface="Averta" charset="0"/>
                <a:cs typeface="Calibri" panose="020F0502020204030204" pitchFamily="34" charset="0"/>
              </a:rPr>
              <a:t>Περιοχή Εφαρμογής</a:t>
            </a:r>
            <a:endParaRPr lang="en-US" sz="4000" b="1" dirty="0">
              <a:ea typeface="Averta" charset="0"/>
              <a:cs typeface="Calibri" panose="020F0502020204030204" pitchFamily="34" charset="0"/>
            </a:endParaRP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dirty="0"/>
              <a:t>Ο ποταμός Ίναχος βρίσκεται στο βόρειο τμήμα του Δήμου Αμφιλοχίας, διαρρέει περίπου 37 </a:t>
            </a:r>
            <a:r>
              <a:rPr lang="el-GR" dirty="0" err="1"/>
              <a:t>χλμ</a:t>
            </a:r>
            <a:r>
              <a:rPr lang="el-GR" dirty="0"/>
              <a:t> στη Δ.Ε. Ινάχου και εκβάλει στον ταμιευτήρα του Καστρακίου.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dirty="0"/>
              <a:t>Η κύρια χρήση γης της </a:t>
            </a:r>
            <a:r>
              <a:rPr lang="el-GR" dirty="0" err="1"/>
              <a:t>παραρεμάτιας</a:t>
            </a:r>
            <a:r>
              <a:rPr lang="el-GR" dirty="0"/>
              <a:t> περιοχής είναι αγροτική. Ο ρους του ποταμού σε αρκετά σημεία οδεύει παράλληλα με το επαρχιακό δίκτυο και διασταυρώνεται μαζί του σε 4 σημεία με γέφυρες</a:t>
            </a:r>
            <a:r>
              <a:rPr lang="en-US" dirty="0"/>
              <a:t>.</a:t>
            </a:r>
            <a:r>
              <a:rPr lang="el-GR" dirty="0"/>
              <a:t> </a:t>
            </a:r>
            <a:endParaRPr lang="el-GR" sz="4000" dirty="0">
              <a:ea typeface="Averta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2051" name="Picture 3" descr="2019-10-28">
            <a:extLst>
              <a:ext uri="{FF2B5EF4-FFF2-40B4-BE49-F238E27FC236}">
                <a16:creationId xmlns:a16="http://schemas.microsoft.com/office/drawing/2014/main" id="{3754583E-F781-4A26-A505-22B3A7BD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512" y="1918592"/>
            <a:ext cx="6373855" cy="367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8 - Εικόνα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638" y="7161549"/>
            <a:ext cx="11982450" cy="439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13220700" y="9070461"/>
            <a:ext cx="97025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/>
              <a:t>Τμήματα  Ι και ΙΙ:  περιοχή </a:t>
            </a:r>
            <a:r>
              <a:rPr lang="el-GR" sz="2200" dirty="0" err="1"/>
              <a:t>Πατιόπουλου</a:t>
            </a:r>
            <a:r>
              <a:rPr lang="el-GR" sz="2200" dirty="0"/>
              <a:t> ,Τμήμα ΙΙΙ: περιοχή μεταξύ </a:t>
            </a:r>
            <a:r>
              <a:rPr lang="el-GR" sz="2200" dirty="0" err="1"/>
              <a:t>Θύαμου</a:t>
            </a:r>
            <a:r>
              <a:rPr lang="el-GR" sz="2200" dirty="0"/>
              <a:t> και </a:t>
            </a:r>
            <a:r>
              <a:rPr lang="el-GR" sz="2200" dirty="0" err="1"/>
              <a:t>Εμπεσού</a:t>
            </a:r>
            <a:r>
              <a:rPr lang="el-GR" sz="2200" dirty="0"/>
              <a:t> ,Τμήμα Ι</a:t>
            </a:r>
            <a:r>
              <a:rPr lang="en-US" sz="2200" dirty="0"/>
              <a:t>V</a:t>
            </a:r>
            <a:r>
              <a:rPr lang="el-GR" sz="2200" dirty="0"/>
              <a:t>: περιοχή μεταξύ </a:t>
            </a:r>
            <a:r>
              <a:rPr lang="el-GR" sz="2200" dirty="0" err="1"/>
              <a:t>Εμπεσού</a:t>
            </a:r>
            <a:r>
              <a:rPr lang="el-GR" sz="2200" dirty="0"/>
              <a:t> και Συκιάς</a:t>
            </a:r>
          </a:p>
          <a:p>
            <a:r>
              <a:rPr lang="el-GR" sz="2200" dirty="0"/>
              <a:t>Τμήμα </a:t>
            </a:r>
            <a:r>
              <a:rPr lang="en-US" sz="2200" dirty="0"/>
              <a:t>V</a:t>
            </a:r>
            <a:r>
              <a:rPr lang="el-GR" sz="2200" dirty="0"/>
              <a:t>: περιοχή Νέου </a:t>
            </a:r>
            <a:r>
              <a:rPr lang="el-GR" sz="2200" dirty="0" err="1"/>
              <a:t>Χαλκιόπουλου</a:t>
            </a:r>
            <a:endParaRPr lang="el-GR" sz="2200" dirty="0"/>
          </a:p>
          <a:p>
            <a:r>
              <a:rPr lang="el-GR" sz="2200" dirty="0"/>
              <a:t>Τμήμα </a:t>
            </a:r>
            <a:r>
              <a:rPr lang="en-US" sz="2200" dirty="0"/>
              <a:t>VI</a:t>
            </a:r>
            <a:r>
              <a:rPr lang="el-GR" sz="2200" dirty="0"/>
              <a:t>: περιοχή </a:t>
            </a:r>
            <a:r>
              <a:rPr lang="el-GR" sz="2200" dirty="0" err="1"/>
              <a:t>Μαλεσιάδας</a:t>
            </a:r>
            <a:r>
              <a:rPr lang="el-GR" sz="2200" dirty="0"/>
              <a:t> </a:t>
            </a:r>
          </a:p>
          <a:p>
            <a:r>
              <a:rPr lang="el-GR" sz="2200" dirty="0"/>
              <a:t>Τμήμα </a:t>
            </a:r>
            <a:r>
              <a:rPr lang="en-US" sz="2200" dirty="0"/>
              <a:t>VI</a:t>
            </a:r>
            <a:r>
              <a:rPr lang="el-GR" sz="2200" dirty="0"/>
              <a:t>: περιοχή Αμοργιανών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3220700" y="7346135"/>
            <a:ext cx="10294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Για 7 τμήματα έχει εκπονηθεί-εγκριθεί σχετική ΜΠΕ το 2004 (φάση </a:t>
            </a:r>
            <a:r>
              <a:rPr lang="el-GR" dirty="0" err="1"/>
              <a:t>επικαιροποίησης</a:t>
            </a:r>
            <a:r>
              <a:rPr lang="el-GR" dirty="0"/>
              <a:t>) και έχει ενταχθεί στο Π.Δ. Επενδύσεων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07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Εικόνα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8091" y="2164006"/>
            <a:ext cx="119368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Το πρόβλημα</a:t>
            </a:r>
            <a:r>
              <a:rPr lang="en-US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dirty="0"/>
              <a:t>Η ευρύτερη περιοχή πλήττεται με ολοένα αυξανόμενη συχνότητα από έντονες βροχοπτώσεις και σοβαρά </a:t>
            </a:r>
            <a:r>
              <a:rPr lang="el-GR" dirty="0" err="1"/>
              <a:t>πλημμυρικά</a:t>
            </a:r>
            <a:r>
              <a:rPr lang="el-GR" dirty="0"/>
              <a:t> φαινόμενα, θέτοντας σε κίνδυνο ανθρώπινες ζωές, περιουσίες, αγροτικές εκτάσεις και συγκοινωνιακές υποδομές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673" y="2043019"/>
            <a:ext cx="10058400" cy="4523814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673" y="6855485"/>
            <a:ext cx="10058400" cy="4530271"/>
          </a:xfrm>
          <a:prstGeom prst="rect">
            <a:avLst/>
          </a:prstGeom>
        </p:spPr>
      </p:pic>
      <p:sp>
        <p:nvSpPr>
          <p:cNvPr id="10" name="Ορθογώνιο 9"/>
          <p:cNvSpPr/>
          <p:nvPr/>
        </p:nvSpPr>
        <p:spPr>
          <a:xfrm>
            <a:off x="1076823" y="5773885"/>
            <a:ext cx="1193181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tabLst>
                <a:tab pos="457200" algn="l"/>
              </a:tabLst>
            </a:pPr>
            <a:r>
              <a:rPr lang="el-GR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Ενδεικτικά Αίτια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400" dirty="0"/>
              <a:t>Μεγάλη ένταση των βροχοπτώσεων των τελευταίων χρόνων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l-GR" sz="3400" dirty="0"/>
              <a:t>Εναπόθεση φερτών υλών από τα ορεινά στην πεδινή ζώνη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400" dirty="0"/>
              <a:t>Σε αρκετά σημεία η κοίτη του ποταμού είναι στο ίδιο περίπου υψόμετρο με τις παρακείμενες ιδιοκτησίες, με αποτέλεσμα η οποιαδήποτε </a:t>
            </a:r>
            <a:r>
              <a:rPr lang="el-GR" sz="3400" dirty="0" err="1"/>
              <a:t>πλημμυρική</a:t>
            </a:r>
            <a:r>
              <a:rPr lang="el-GR" sz="3400" dirty="0"/>
              <a:t> παροχή να εκτρέπεται στους αγρούς και τις καλλιέργειες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400" dirty="0"/>
              <a:t>Αυξημένη </a:t>
            </a:r>
            <a:r>
              <a:rPr lang="el-GR" sz="3400" dirty="0" err="1"/>
              <a:t>κατολισθητική</a:t>
            </a:r>
            <a:r>
              <a:rPr lang="el-GR" sz="3400" dirty="0"/>
              <a:t> δραστηριότητα των ορεινών όγκων της λεκάνης, εξαιτίας των σαθρών σχηματισμών φλύσχη</a:t>
            </a:r>
            <a:endParaRPr lang="el-GR" sz="3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16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A625EFA-DF43-0604-18ED-08F339498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91C4666E-EFD4-F485-156D-F91E54E76687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8F8976E-EB6C-8163-019B-F4EA5D1027AE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38DBCD-1171-56C0-348E-E132C2633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F265CB-5F98-2DD4-4459-B371AF05C2D8}"/>
              </a:ext>
            </a:extLst>
          </p:cNvPr>
          <p:cNvSpPr txBox="1"/>
          <p:nvPr/>
        </p:nvSpPr>
        <p:spPr>
          <a:xfrm>
            <a:off x="1245828" y="3313634"/>
            <a:ext cx="670702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Από την ανάλυση της (κλιματικής) </a:t>
            </a:r>
            <a:r>
              <a:rPr lang="el-GR" sz="3200" b="1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«Τρωτότητας» </a:t>
            </a: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(</a:t>
            </a:r>
            <a:r>
              <a:rPr lang="en-GB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Vulnerability</a:t>
            </a: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), στον τομέα των ποτάμιων πλημμυρών, στα πλαίσια του </a:t>
            </a:r>
            <a:r>
              <a:rPr lang="el-GR" sz="3200" dirty="0" err="1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ΠεΣΠΚΑ</a:t>
            </a: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 ΠΔΕ (</a:t>
            </a:r>
            <a:r>
              <a:rPr lang="el-GR" sz="3200" i="1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υπό τελική έγκριση</a:t>
            </a: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), προκύπτει ότι ο ποταμός Ίναχος έχει: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μέτρια τρωτότητα στο ευμενές και στο ενδιάμεσο σενάριο έως το 2100,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200" dirty="0"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Μέτρια τρωτότητα </a:t>
            </a: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στο δυσμενές σενάριο μέχρι το 2050</a:t>
            </a:r>
            <a:r>
              <a:rPr lang="el-GR" sz="3200" dirty="0"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, ενώ</a:t>
            </a:r>
            <a:r>
              <a:rPr lang="el-GR" sz="3200" dirty="0">
                <a:effectLst/>
                <a:latin typeface="Cambria" panose="02040503050406030204" pitchFamily="18" charset="0"/>
                <a:ea typeface="Georgia" panose="02040502050405020303" pitchFamily="18" charset="0"/>
                <a:cs typeface="Arial" panose="020B0604020202020204" pitchFamily="34" charset="0"/>
              </a:rPr>
              <a:t> τα έτη 2050 έως 2100, αποκτά μεγάλη τρωτότητα. </a:t>
            </a:r>
            <a:endParaRPr lang="el-GR" sz="32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CB948A0-4028-D94C-411D-3C4C11A80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30" y="2001422"/>
            <a:ext cx="4911446" cy="695070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4FE0177-A6D0-CC30-2BE0-C66B93231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1652" y="2001422"/>
            <a:ext cx="4911447" cy="6950701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12ECE03-E514-CE5A-984E-32220DFFD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7810" y="2071046"/>
            <a:ext cx="4909443" cy="6947867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FB7D0259-9202-17E1-B5E2-10FA593D6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1653" y="9281952"/>
            <a:ext cx="3990124" cy="2291359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79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38250" y="3867717"/>
            <a:ext cx="9897836" cy="5466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l-GR" b="1" u="sng" dirty="0">
                <a:ea typeface="Averta" charset="0"/>
                <a:cs typeface="Calibri" panose="020F0502020204030204" pitchFamily="34" charset="0"/>
              </a:rPr>
              <a:t>Σύντομη περιγραφή</a:t>
            </a:r>
            <a:r>
              <a:rPr lang="en-US" b="1" u="sng" dirty="0">
                <a:ea typeface="Averta" charset="0"/>
                <a:cs typeface="Calibri" panose="020F0502020204030204" pitchFamily="34" charset="0"/>
              </a:rPr>
              <a:t> </a:t>
            </a:r>
            <a:r>
              <a:rPr lang="el-GR" b="1" u="sng" dirty="0">
                <a:ea typeface="Averta" charset="0"/>
                <a:cs typeface="Calibri" panose="020F0502020204030204" pitchFamily="34" charset="0"/>
              </a:rPr>
              <a:t>Πιλοτικού</a:t>
            </a:r>
            <a:endParaRPr lang="en-US" b="1" i="1" u="sng" dirty="0">
              <a:ea typeface="Averta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b="1" dirty="0">
                <a:cs typeface="Calibri" panose="020F0502020204030204" pitchFamily="34" charset="0"/>
              </a:rPr>
              <a:t>Τομέας τρωτότητας: </a:t>
            </a:r>
            <a:r>
              <a:rPr lang="el-GR" dirty="0"/>
              <a:t>Διαχείριση των πλημμυρών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dirty="0">
                <a:ea typeface="Georgia" panose="02040502050405020303" pitchFamily="18" charset="0"/>
              </a:rPr>
              <a:t>Η μελέτη οριοθέτησης σε τμήμα του Ποταμού Ίναχου, μήκους ~14 </a:t>
            </a:r>
            <a:r>
              <a:rPr lang="en-US" dirty="0">
                <a:ea typeface="Georgia" panose="02040502050405020303" pitchFamily="18" charset="0"/>
              </a:rPr>
              <a:t>km</a:t>
            </a:r>
            <a:r>
              <a:rPr lang="el-GR" dirty="0">
                <a:ea typeface="Georgia" panose="02040502050405020303" pitchFamily="18" charset="0"/>
              </a:rPr>
              <a:t>, από το ύψος του οικισμού Νέο </a:t>
            </a:r>
            <a:r>
              <a:rPr lang="el-GR" dirty="0" err="1">
                <a:ea typeface="Georgia" panose="02040502050405020303" pitchFamily="18" charset="0"/>
              </a:rPr>
              <a:t>Χαλκιόπουλο</a:t>
            </a:r>
            <a:r>
              <a:rPr lang="el-GR" dirty="0">
                <a:ea typeface="Georgia" panose="02040502050405020303" pitchFamily="18" charset="0"/>
              </a:rPr>
              <a:t> μέχρι τις εκβολές του.</a:t>
            </a:r>
            <a:endParaRPr lang="el-GR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dirty="0"/>
              <a:t>Η οριστική μελέτη αντιπλημμυρικών έργων σε εκτιμώμενο μήκος 5 </a:t>
            </a:r>
            <a:r>
              <a:rPr lang="el-GR" dirty="0" err="1"/>
              <a:t>χλμ</a:t>
            </a:r>
            <a:r>
              <a:rPr lang="el-GR" dirty="0"/>
              <a:t>, στα σημεία όπου εκδηλώνονται πλημμύρες.</a:t>
            </a:r>
            <a:endParaRPr lang="el-GR" dirty="0"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DEB0CCE-608C-491A-3406-ED59ED563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221" y="2429492"/>
            <a:ext cx="10262987" cy="83185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7DAE42-4B49-CF76-D23D-3B53DD11E7A1}"/>
              </a:ext>
            </a:extLst>
          </p:cNvPr>
          <p:cNvSpPr txBox="1"/>
          <p:nvPr/>
        </p:nvSpPr>
        <p:spPr>
          <a:xfrm>
            <a:off x="13044855" y="10771916"/>
            <a:ext cx="9332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400" b="1" dirty="0">
                <a:ea typeface="Georgia" panose="02040502050405020303" pitchFamily="18" charset="0"/>
                <a:cs typeface="Georgia" panose="02040502050405020303" pitchFamily="18" charset="0"/>
              </a:rPr>
              <a:t>Α</a:t>
            </a:r>
            <a:r>
              <a:rPr lang="el-GR" sz="24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πόσπασμα </a:t>
            </a:r>
            <a:r>
              <a:rPr lang="el-GR" sz="24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Google</a:t>
            </a:r>
            <a:r>
              <a:rPr lang="el-GR" sz="24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l-GR" sz="2400" b="1" dirty="0" err="1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Earth</a:t>
            </a:r>
            <a:r>
              <a:rPr lang="el-GR" sz="2400" b="1" dirty="0">
                <a:effectLst/>
                <a:ea typeface="Georgia" panose="02040502050405020303" pitchFamily="18" charset="0"/>
                <a:cs typeface="Georgia" panose="02040502050405020303" pitchFamily="18" charset="0"/>
              </a:rPr>
              <a:t>  με το τμήμα του ποταμού προς οριοθέτηση</a:t>
            </a:r>
            <a:endParaRPr lang="el-GR" sz="2400" b="1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2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B0DD9F-FB44-D27C-2B6D-2F538B3BEA33}"/>
              </a:ext>
            </a:extLst>
          </p:cNvPr>
          <p:cNvSpPr txBox="1"/>
          <p:nvPr/>
        </p:nvSpPr>
        <p:spPr>
          <a:xfrm>
            <a:off x="1453399" y="1969553"/>
            <a:ext cx="11572485" cy="944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cs typeface="Calibri" panose="020F0502020204030204" pitchFamily="34" charset="0"/>
              </a:rPr>
              <a:t>Στόχος Πιλοτικού: </a:t>
            </a:r>
          </a:p>
          <a:p>
            <a:endParaRPr lang="el-GR" sz="3200" dirty="0">
              <a:effectLst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l-GR" sz="3200" dirty="0"/>
              <a:t>Να αναπτυχθεί και να εφαρμοστεί </a:t>
            </a:r>
            <a:r>
              <a:rPr lang="el-GR" sz="3200" b="1" dirty="0"/>
              <a:t>μεθοδολογία ενσωμάτωσης των δεικτών της κλιματικής αλλαγής</a:t>
            </a:r>
            <a:r>
              <a:rPr lang="el-GR" sz="3200" dirty="0"/>
              <a:t> στην υπολογιστική διαδικασία της υδραυλικής μελέτης, ώστε αυτή να αποτελέσει καλή πρακτική για παρόμοιες μελέτες στον υπόλοιπο ελλαδικό χώρο.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32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Τα προτεινόμενα έργα που θα μελετηθούν </a:t>
            </a:r>
            <a:r>
              <a:rPr lang="el-GR" sz="3200" dirty="0">
                <a:ea typeface="Georgia" panose="02040502050405020303" pitchFamily="18" charset="0"/>
                <a:cs typeface="Arial" panose="020B0604020202020204" pitchFamily="34" charset="0"/>
              </a:rPr>
              <a:t>να αποτελέσουν </a:t>
            </a:r>
            <a:r>
              <a:rPr lang="el-GR" sz="3200" b="1" dirty="0">
                <a:ea typeface="Georgia" panose="02040502050405020303" pitchFamily="18" charset="0"/>
                <a:cs typeface="Arial" panose="020B0604020202020204" pitchFamily="34" charset="0"/>
              </a:rPr>
              <a:t>πιλοτικά – καινοτόμα έργα (</a:t>
            </a:r>
            <a:r>
              <a:rPr lang="el-GR" sz="3200" b="1" dirty="0" err="1">
                <a:ea typeface="Georgia" panose="02040502050405020303" pitchFamily="18" charset="0"/>
                <a:cs typeface="Arial" panose="020B0604020202020204" pitchFamily="34" charset="0"/>
              </a:rPr>
              <a:t>pilot</a:t>
            </a:r>
            <a:r>
              <a:rPr lang="el-GR" sz="3200" b="1" dirty="0">
                <a:ea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el-GR" sz="3200" b="1" dirty="0" err="1">
                <a:ea typeface="Georgia" panose="02040502050405020303" pitchFamily="18" charset="0"/>
                <a:cs typeface="Arial" panose="020B0604020202020204" pitchFamily="34" charset="0"/>
              </a:rPr>
              <a:t>projects</a:t>
            </a:r>
            <a:r>
              <a:rPr lang="el-GR" sz="3200" dirty="0">
                <a:ea typeface="Georgia" panose="02040502050405020303" pitchFamily="18" charset="0"/>
                <a:cs typeface="Arial" panose="020B0604020202020204" pitchFamily="34" charset="0"/>
              </a:rPr>
              <a:t>) καθώς: </a:t>
            </a:r>
            <a:endParaRPr lang="el-GR" sz="3200" dirty="0">
              <a:effectLst/>
              <a:ea typeface="Georgia" panose="02040502050405020303" pitchFamily="18" charset="0"/>
              <a:cs typeface="Arial" panose="020B0604020202020204" pitchFamily="34" charset="0"/>
            </a:endParaRPr>
          </a:p>
          <a:p>
            <a:endParaRPr lang="el-GR" sz="3200" dirty="0">
              <a:effectLst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2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για τη </a:t>
            </a:r>
            <a:r>
              <a:rPr lang="el-GR" sz="3200" dirty="0" err="1">
                <a:effectLst/>
                <a:ea typeface="Georgia" panose="02040502050405020303" pitchFamily="18" charset="0"/>
                <a:cs typeface="Arial" panose="020B0604020202020204" pitchFamily="34" charset="0"/>
              </a:rPr>
              <a:t>διαστασιολόγηση</a:t>
            </a:r>
            <a:r>
              <a:rPr lang="el-GR" sz="32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 τους  θα εφαρμοστεί </a:t>
            </a:r>
            <a:r>
              <a:rPr lang="el-GR" sz="3200" dirty="0"/>
              <a:t>μεθοδολογία ενσωμάτωσης των δεικτών της κλιματικής αλλαγής</a:t>
            </a:r>
            <a:endParaRPr lang="el-GR" sz="3200" dirty="0">
              <a:effectLst/>
              <a:ea typeface="Georgia" panose="02040502050405020303" pitchFamily="18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2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θα πρέπει να είναι αποδεκτά από άποψη τεχνική, πολεοδομική, οικονομική, κοινωνική και περιβαλλοντική, σε συμφωνία με το Σχέδιο Διαχείρισης Κινδύνων Πλημμύρας και με τις αρχές των Πράσινων Υποδομών και Φυσικών Λύσεων.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l-GR" sz="3200" dirty="0">
                <a:effectLst/>
                <a:ea typeface="Georgia" panose="02040502050405020303" pitchFamily="18" charset="0"/>
                <a:cs typeface="Arial" panose="020B0604020202020204" pitchFamily="34" charset="0"/>
              </a:rPr>
              <a:t>θα πρέπει να σχεδιαστούν με τη μικρότερη δυνατή επιβάρυνση στο περιβάλλον, τόσο κατά τη φάση κατασκευής όσο και κατά τη φάση λειτουργίας.</a:t>
            </a:r>
            <a:endParaRPr lang="el-GR" sz="3200" dirty="0"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51FEC68-DF73-750C-19CE-EA09EA5D9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7307ECF2-95FC-80C7-89C5-267B29B0E132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ADED151-7506-BE53-31F9-3FC6C59626E0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252DF2A-3336-4857-2C4D-8F87E845C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922C3-6469-C303-7486-9276EE16AD5A}"/>
              </a:ext>
            </a:extLst>
          </p:cNvPr>
          <p:cNvSpPr txBox="1"/>
          <p:nvPr/>
        </p:nvSpPr>
        <p:spPr>
          <a:xfrm>
            <a:off x="13836770" y="2786502"/>
            <a:ext cx="9524674" cy="8101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1877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</a:pPr>
            <a:r>
              <a:rPr lang="el-GR" sz="2400" b="1" dirty="0">
                <a:latin typeface="Arial" panose="020B0604020202020204" pitchFamily="34" charset="0"/>
              </a:rPr>
              <a:t>Αναμένουμε να προταθεί ένας συνδυασμός πράσινων υποδομών και φυσικών λύσεων, </a:t>
            </a:r>
            <a:r>
              <a:rPr lang="el-GR" sz="2400" b="1" u="sng" dirty="0">
                <a:latin typeface="Arial" panose="020B0604020202020204" pitchFamily="34" charset="0"/>
              </a:rPr>
              <a:t>ε</a:t>
            </a:r>
            <a:r>
              <a:rPr lang="el-GR" sz="2400" b="1" u="sng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νδεικτικά αναφέρονται</a:t>
            </a: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: </a:t>
            </a:r>
          </a:p>
          <a:p>
            <a:pPr marL="342900" marR="318770" indent="-3429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η διαμόρφωση λεκανών </a:t>
            </a:r>
            <a:r>
              <a:rPr lang="el-GR" sz="2400" b="1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κατάκλυσης</a:t>
            </a: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US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retention polders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 για την προσωρινή αποθήκευση νερού σε περίπτωση που παρατηρηθεί υπέρβαση μιας κρίσιμης απορροής, ενώ εξυπηρετεί και τις παρακείμενες γεωργικές εκτάσεις, έργα συγκράτησης φερτών υλών, </a:t>
            </a:r>
          </a:p>
          <a:p>
            <a:pPr marL="342900" marR="318770" indent="-3429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b="1" dirty="0"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η</a:t>
            </a: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δημιουργία αναχωμάτων κατά μήκος του ποταμού με ελεγχόμενη υπερπήδηση και αστοχία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, </a:t>
            </a:r>
          </a:p>
          <a:p>
            <a:pPr marL="342900" marR="318770" indent="-3429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μέτρα διασφάλισής «Χώρου για ποτάμια» 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GB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Room for rivers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 </a:t>
            </a: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κατασκευή καναλιών παράκαμψης 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(</a:t>
            </a:r>
            <a:r>
              <a:rPr lang="en-GB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bypass channels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),</a:t>
            </a:r>
          </a:p>
          <a:p>
            <a:pPr marL="342900" marR="318770" indent="-3429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 πρόγραμμα αναδάσωσης, </a:t>
            </a:r>
          </a:p>
          <a:p>
            <a:pPr marL="342900" marR="318770" indent="-342900" algn="just">
              <a:lnSpc>
                <a:spcPct val="150000"/>
              </a:lnSpc>
              <a:spcBef>
                <a:spcPts val="54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l-GR" sz="2400" b="1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προσαρμογή της γεωργικής πρακτικής 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ώστε να περιοριστούν οι ποσότητες της απορροής  </a:t>
            </a:r>
            <a:r>
              <a:rPr lang="el-GR" sz="2400" dirty="0" err="1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κ.λ.π</a:t>
            </a:r>
            <a:r>
              <a:rPr lang="el-GR" sz="2400" dirty="0">
                <a:effectLst/>
                <a:latin typeface="Arial" panose="020B0604020202020204" pitchFamily="34" charset="0"/>
                <a:ea typeface="Georgia" panose="02040502050405020303" pitchFamily="18" charset="0"/>
                <a:cs typeface="Georgia" panose="02040502050405020303" pitchFamily="18" charset="0"/>
              </a:rPr>
              <a:t>.</a:t>
            </a:r>
            <a:endParaRPr lang="el-GR" sz="24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1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AA373E3-C9D5-FF2F-7984-8174C371F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4" name="Straight Connector 5">
            <a:extLst>
              <a:ext uri="{FF2B5EF4-FFF2-40B4-BE49-F238E27FC236}">
                <a16:creationId xmlns:a16="http://schemas.microsoft.com/office/drawing/2014/main" id="{A0B672EA-3E02-7453-CF47-730D75FEF386}"/>
              </a:ext>
            </a:extLst>
          </p:cNvPr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0290B35-F1EF-CE61-A9E5-2419CD0CDD11}"/>
              </a:ext>
            </a:extLst>
          </p:cNvPr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191661E-3FD0-5A4C-8F8E-DBB291E12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grpSp>
        <p:nvGrpSpPr>
          <p:cNvPr id="53" name="Ομάδα 52">
            <a:extLst>
              <a:ext uri="{FF2B5EF4-FFF2-40B4-BE49-F238E27FC236}">
                <a16:creationId xmlns:a16="http://schemas.microsoft.com/office/drawing/2014/main" id="{3C72B070-6388-43EF-E4CE-61865B9344B9}"/>
              </a:ext>
            </a:extLst>
          </p:cNvPr>
          <p:cNvGrpSpPr/>
          <p:nvPr/>
        </p:nvGrpSpPr>
        <p:grpSpPr>
          <a:xfrm>
            <a:off x="11543251" y="1451202"/>
            <a:ext cx="10359273" cy="11084926"/>
            <a:chOff x="10850574" y="1445443"/>
            <a:chExt cx="10359273" cy="11084926"/>
          </a:xfrm>
        </p:grpSpPr>
        <p:grpSp>
          <p:nvGrpSpPr>
            <p:cNvPr id="39" name="Ομάδα 38">
              <a:extLst>
                <a:ext uri="{FF2B5EF4-FFF2-40B4-BE49-F238E27FC236}">
                  <a16:creationId xmlns:a16="http://schemas.microsoft.com/office/drawing/2014/main" id="{400C879C-50D9-16C6-CDEC-AA358C039313}"/>
                </a:ext>
              </a:extLst>
            </p:cNvPr>
            <p:cNvGrpSpPr/>
            <p:nvPr/>
          </p:nvGrpSpPr>
          <p:grpSpPr>
            <a:xfrm>
              <a:off x="10850574" y="1445443"/>
              <a:ext cx="10359273" cy="11084926"/>
              <a:chOff x="10850574" y="1445443"/>
              <a:chExt cx="10359273" cy="11084926"/>
            </a:xfrm>
          </p:grpSpPr>
          <p:sp>
            <p:nvSpPr>
              <p:cNvPr id="40" name="Στεφάνη 39">
                <a:extLst>
                  <a:ext uri="{FF2B5EF4-FFF2-40B4-BE49-F238E27FC236}">
                    <a16:creationId xmlns:a16="http://schemas.microsoft.com/office/drawing/2014/main" id="{4B8E2AE1-AA70-1905-99E1-D127DC0B0C1F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2600000"/>
                  <a:gd name="adj2" fmla="val 162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Στεφάνη 40">
                <a:extLst>
                  <a:ext uri="{FF2B5EF4-FFF2-40B4-BE49-F238E27FC236}">
                    <a16:creationId xmlns:a16="http://schemas.microsoft.com/office/drawing/2014/main" id="{8AF6A3AD-7BCE-2E7F-9FDB-705A170CB182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9000000"/>
                  <a:gd name="adj2" fmla="val 126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Στεφάνη 41">
                <a:extLst>
                  <a:ext uri="{FF2B5EF4-FFF2-40B4-BE49-F238E27FC236}">
                    <a16:creationId xmlns:a16="http://schemas.microsoft.com/office/drawing/2014/main" id="{3CA3C2BA-76E6-F5CF-9400-0C5DE5F4CA60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5400000"/>
                  <a:gd name="adj2" fmla="val 90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Στεφάνη 42">
                <a:extLst>
                  <a:ext uri="{FF2B5EF4-FFF2-40B4-BE49-F238E27FC236}">
                    <a16:creationId xmlns:a16="http://schemas.microsoft.com/office/drawing/2014/main" id="{37F4C197-DEE0-3294-2C37-4B8F4A19F005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800000"/>
                  <a:gd name="adj2" fmla="val 54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Στεφάνη 43">
                <a:extLst>
                  <a:ext uri="{FF2B5EF4-FFF2-40B4-BE49-F238E27FC236}">
                    <a16:creationId xmlns:a16="http://schemas.microsoft.com/office/drawing/2014/main" id="{61860F46-7F27-4F6A-6223-98FC94E05E49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9800000"/>
                  <a:gd name="adj2" fmla="val 18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5" name="Στεφάνη 44">
                <a:extLst>
                  <a:ext uri="{FF2B5EF4-FFF2-40B4-BE49-F238E27FC236}">
                    <a16:creationId xmlns:a16="http://schemas.microsoft.com/office/drawing/2014/main" id="{EC1472AD-EDFA-005A-C635-185B02EFA31A}"/>
                  </a:ext>
                </a:extLst>
              </p:cNvPr>
              <p:cNvSpPr/>
              <p:nvPr/>
            </p:nvSpPr>
            <p:spPr>
              <a:xfrm>
                <a:off x="11543251" y="2699607"/>
                <a:ext cx="8576598" cy="8576598"/>
              </a:xfrm>
              <a:prstGeom prst="blockArc">
                <a:avLst>
                  <a:gd name="adj1" fmla="val 16200000"/>
                  <a:gd name="adj2" fmla="val 19800000"/>
                  <a:gd name="adj3" fmla="val 4538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Ελεύθερη σχεδίαση: Σχήμα 45">
                <a:extLst>
                  <a:ext uri="{FF2B5EF4-FFF2-40B4-BE49-F238E27FC236}">
                    <a16:creationId xmlns:a16="http://schemas.microsoft.com/office/drawing/2014/main" id="{5F29A0A0-3C1F-C5C2-E6EF-F5CFB627C90F}"/>
                  </a:ext>
                </a:extLst>
              </p:cNvPr>
              <p:cNvSpPr/>
              <p:nvPr/>
            </p:nvSpPr>
            <p:spPr>
              <a:xfrm>
                <a:off x="13900879" y="5057235"/>
                <a:ext cx="3861342" cy="3861342"/>
              </a:xfrm>
              <a:custGeom>
                <a:avLst/>
                <a:gdLst>
                  <a:gd name="connsiteX0" fmla="*/ 0 w 3861342"/>
                  <a:gd name="connsiteY0" fmla="*/ 1930671 h 3861342"/>
                  <a:gd name="connsiteX1" fmla="*/ 1930671 w 3861342"/>
                  <a:gd name="connsiteY1" fmla="*/ 0 h 3861342"/>
                  <a:gd name="connsiteX2" fmla="*/ 3861342 w 3861342"/>
                  <a:gd name="connsiteY2" fmla="*/ 1930671 h 3861342"/>
                  <a:gd name="connsiteX3" fmla="*/ 1930671 w 3861342"/>
                  <a:gd name="connsiteY3" fmla="*/ 3861342 h 3861342"/>
                  <a:gd name="connsiteX4" fmla="*/ 0 w 3861342"/>
                  <a:gd name="connsiteY4" fmla="*/ 1930671 h 3861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342" h="3861342">
                    <a:moveTo>
                      <a:pt x="0" y="1930671"/>
                    </a:moveTo>
                    <a:cubicBezTo>
                      <a:pt x="0" y="864391"/>
                      <a:pt x="864391" y="0"/>
                      <a:pt x="1930671" y="0"/>
                    </a:cubicBezTo>
                    <a:cubicBezTo>
                      <a:pt x="2996951" y="0"/>
                      <a:pt x="3861342" y="864391"/>
                      <a:pt x="3861342" y="1930671"/>
                    </a:cubicBezTo>
                    <a:cubicBezTo>
                      <a:pt x="3861342" y="2996951"/>
                      <a:pt x="2996951" y="3861342"/>
                      <a:pt x="1930671" y="3861342"/>
                    </a:cubicBezTo>
                    <a:cubicBezTo>
                      <a:pt x="864391" y="3861342"/>
                      <a:pt x="0" y="2996951"/>
                      <a:pt x="0" y="1930671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22630" tIns="622630" rIns="622630" bIns="622630" numCol="1" spcCol="1270" anchor="ctr" anchorCtr="0">
                <a:noAutofit/>
              </a:bodyPr>
              <a:lstStyle/>
              <a:p>
                <a:pPr marL="0" lvl="0" indent="0" algn="ctr" defTabSz="2000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</a:pPr>
                <a:r>
                  <a:rPr lang="el-GR" sz="4500" b="1" kern="1200" dirty="0"/>
                  <a:t>Υδραυλική Μελέτη</a:t>
                </a:r>
                <a:endParaRPr lang="el-GR" sz="4500" kern="1200" dirty="0"/>
              </a:p>
            </p:txBody>
          </p:sp>
          <p:sp>
            <p:nvSpPr>
              <p:cNvPr id="47" name="Ελεύθερη σχεδίαση: Σχήμα 46">
                <a:extLst>
                  <a:ext uri="{FF2B5EF4-FFF2-40B4-BE49-F238E27FC236}">
                    <a16:creationId xmlns:a16="http://schemas.microsoft.com/office/drawing/2014/main" id="{75F13381-DAA0-F2AE-9872-E2689BBFC259}"/>
                  </a:ext>
                </a:extLst>
              </p:cNvPr>
              <p:cNvSpPr/>
              <p:nvPr/>
            </p:nvSpPr>
            <p:spPr>
              <a:xfrm>
                <a:off x="14480081" y="1445443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lang="el-GR" sz="2400" b="1" kern="1200" dirty="0"/>
                  <a:t>Μελέτη Επεξεργασίας Κλιματικών Δεδομένων</a:t>
                </a:r>
                <a:endParaRPr lang="el-GR" sz="2400" kern="1200" dirty="0"/>
              </a:p>
              <a:p>
                <a:pPr marL="0"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None/>
                </a:pPr>
                <a:endParaRPr lang="el-GR" sz="2400" kern="1200" dirty="0"/>
              </a:p>
            </p:txBody>
          </p:sp>
          <p:sp>
            <p:nvSpPr>
              <p:cNvPr id="48" name="Ελεύθερη σχεδίαση: Σχήμα 47">
                <a:extLst>
                  <a:ext uri="{FF2B5EF4-FFF2-40B4-BE49-F238E27FC236}">
                    <a16:creationId xmlns:a16="http://schemas.microsoft.com/office/drawing/2014/main" id="{9F1C4294-5B72-10E4-C588-07E3E723797E}"/>
                  </a:ext>
                </a:extLst>
              </p:cNvPr>
              <p:cNvSpPr/>
              <p:nvPr/>
            </p:nvSpPr>
            <p:spPr>
              <a:xfrm>
                <a:off x="18506908" y="5636436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2400" b="1" kern="1200" dirty="0"/>
                  <a:t>Γεωλογική Μελέτη</a:t>
                </a:r>
                <a:endParaRPr lang="el-GR" sz="2400" kern="1200" dirty="0"/>
              </a:p>
            </p:txBody>
          </p:sp>
          <p:sp>
            <p:nvSpPr>
              <p:cNvPr id="50" name="Ελεύθερη σχεδίαση: Σχήμα 49">
                <a:extLst>
                  <a:ext uri="{FF2B5EF4-FFF2-40B4-BE49-F238E27FC236}">
                    <a16:creationId xmlns:a16="http://schemas.microsoft.com/office/drawing/2014/main" id="{5F968796-9851-B890-3C39-4B69B69C1D4D}"/>
                  </a:ext>
                </a:extLst>
              </p:cNvPr>
              <p:cNvSpPr/>
              <p:nvPr/>
            </p:nvSpPr>
            <p:spPr>
              <a:xfrm>
                <a:off x="13560716" y="9827430"/>
                <a:ext cx="4541668" cy="2702939"/>
              </a:xfrm>
              <a:custGeom>
                <a:avLst/>
                <a:gdLst>
                  <a:gd name="connsiteX0" fmla="*/ 0 w 4541668"/>
                  <a:gd name="connsiteY0" fmla="*/ 1351470 h 2702939"/>
                  <a:gd name="connsiteX1" fmla="*/ 2270834 w 4541668"/>
                  <a:gd name="connsiteY1" fmla="*/ 0 h 2702939"/>
                  <a:gd name="connsiteX2" fmla="*/ 4541668 w 4541668"/>
                  <a:gd name="connsiteY2" fmla="*/ 1351470 h 2702939"/>
                  <a:gd name="connsiteX3" fmla="*/ 2270834 w 4541668"/>
                  <a:gd name="connsiteY3" fmla="*/ 2702940 h 2702939"/>
                  <a:gd name="connsiteX4" fmla="*/ 0 w 4541668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1668" h="2702939">
                    <a:moveTo>
                      <a:pt x="0" y="1351470"/>
                    </a:moveTo>
                    <a:cubicBezTo>
                      <a:pt x="0" y="605074"/>
                      <a:pt x="1016687" y="0"/>
                      <a:pt x="2270834" y="0"/>
                    </a:cubicBezTo>
                    <a:cubicBezTo>
                      <a:pt x="3524981" y="0"/>
                      <a:pt x="4541668" y="605074"/>
                      <a:pt x="4541668" y="1351470"/>
                    </a:cubicBezTo>
                    <a:cubicBezTo>
                      <a:pt x="4541668" y="2097866"/>
                      <a:pt x="3524981" y="2702940"/>
                      <a:pt x="2270834" y="2702940"/>
                    </a:cubicBezTo>
                    <a:cubicBezTo>
                      <a:pt x="1016687" y="2702940"/>
                      <a:pt x="0" y="2097866"/>
                      <a:pt x="0" y="1351470"/>
                    </a:cubicBezTo>
                    <a:close/>
                  </a:path>
                </a:pathLst>
              </a:custGeom>
              <a:solidFill>
                <a:schemeClr val="accent6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00672" tIns="431396" rIns="700672" bIns="431396" numCol="1" spcCol="1270" anchor="ctr" anchorCtr="0">
                <a:noAutofit/>
              </a:bodyPr>
              <a:lstStyle/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l-GR" sz="2800" b="1" kern="1200" dirty="0"/>
                  <a:t>Περιβαλλοντική Μελέτη </a:t>
                </a:r>
                <a:r>
                  <a:rPr lang="el-GR" sz="2800" b="1" dirty="0">
                    <a:effectLst/>
                    <a:latin typeface="Cambria" panose="02040503050406030204" pitchFamily="18" charset="0"/>
                    <a:ea typeface="Georgia" panose="02040502050405020303" pitchFamily="18" charset="0"/>
                    <a:cs typeface="Arial" panose="020B0604020202020204" pitchFamily="34" charset="0"/>
                  </a:rPr>
                  <a:t>των </a:t>
                </a:r>
                <a:r>
                  <a:rPr lang="el-GR" sz="2800" b="1" dirty="0">
                    <a:latin typeface="Cambria" panose="02040503050406030204" pitchFamily="18" charset="0"/>
                    <a:ea typeface="Georgia" panose="02040502050405020303" pitchFamily="18" charset="0"/>
                    <a:cs typeface="Arial" panose="020B0604020202020204" pitchFamily="34" charset="0"/>
                  </a:rPr>
                  <a:t>Τ</a:t>
                </a:r>
                <a:r>
                  <a:rPr lang="el-GR" sz="2800" b="1" dirty="0">
                    <a:effectLst/>
                    <a:latin typeface="Cambria" panose="02040503050406030204" pitchFamily="18" charset="0"/>
                    <a:ea typeface="Georgia" panose="02040502050405020303" pitchFamily="18" charset="0"/>
                    <a:cs typeface="Arial" panose="020B0604020202020204" pitchFamily="34" charset="0"/>
                  </a:rPr>
                  <a:t>εχνικών Έργων</a:t>
                </a:r>
                <a:endParaRPr lang="el-GR" sz="2800" b="1" dirty="0"/>
              </a:p>
              <a:p>
                <a:pPr marL="0" lvl="0" indent="0"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Wingdings" panose="05000000000000000000" pitchFamily="2" charset="2"/>
                  <a:buNone/>
                </a:pPr>
                <a:endParaRPr lang="el-GR" sz="2800" kern="1200" dirty="0"/>
              </a:p>
            </p:txBody>
          </p:sp>
          <p:sp>
            <p:nvSpPr>
              <p:cNvPr id="51" name="Ελεύθερη σχεδίαση: Σχήμα 50">
                <a:extLst>
                  <a:ext uri="{FF2B5EF4-FFF2-40B4-BE49-F238E27FC236}">
                    <a16:creationId xmlns:a16="http://schemas.microsoft.com/office/drawing/2014/main" id="{BF33488E-DB61-087C-5D43-7E7702E05C9E}"/>
                  </a:ext>
                </a:extLst>
              </p:cNvPr>
              <p:cNvSpPr/>
              <p:nvPr/>
            </p:nvSpPr>
            <p:spPr>
              <a:xfrm>
                <a:off x="10850574" y="7731933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l-GR" sz="2400" b="1" kern="1200" dirty="0"/>
                  <a:t>Γεωτεχνική Έρευνα και Μελέτη</a:t>
                </a:r>
                <a:endParaRPr lang="el-GR" sz="2400" kern="1200" dirty="0"/>
              </a:p>
            </p:txBody>
          </p:sp>
          <p:sp>
            <p:nvSpPr>
              <p:cNvPr id="52" name="Ελεύθερη σχεδίαση: Σχήμα 51">
                <a:extLst>
                  <a:ext uri="{FF2B5EF4-FFF2-40B4-BE49-F238E27FC236}">
                    <a16:creationId xmlns:a16="http://schemas.microsoft.com/office/drawing/2014/main" id="{3BFD2E09-0006-E063-3EB7-FFEF119624DD}"/>
                  </a:ext>
                </a:extLst>
              </p:cNvPr>
              <p:cNvSpPr/>
              <p:nvPr/>
            </p:nvSpPr>
            <p:spPr>
              <a:xfrm>
                <a:off x="10850574" y="3540940"/>
                <a:ext cx="2702939" cy="2702939"/>
              </a:xfrm>
              <a:custGeom>
                <a:avLst/>
                <a:gdLst>
                  <a:gd name="connsiteX0" fmla="*/ 0 w 2702939"/>
                  <a:gd name="connsiteY0" fmla="*/ 1351470 h 2702939"/>
                  <a:gd name="connsiteX1" fmla="*/ 1351470 w 2702939"/>
                  <a:gd name="connsiteY1" fmla="*/ 0 h 2702939"/>
                  <a:gd name="connsiteX2" fmla="*/ 2702940 w 2702939"/>
                  <a:gd name="connsiteY2" fmla="*/ 1351470 h 2702939"/>
                  <a:gd name="connsiteX3" fmla="*/ 1351470 w 2702939"/>
                  <a:gd name="connsiteY3" fmla="*/ 2702940 h 2702939"/>
                  <a:gd name="connsiteX4" fmla="*/ 0 w 2702939"/>
                  <a:gd name="connsiteY4" fmla="*/ 1351470 h 270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02939" h="2702939">
                    <a:moveTo>
                      <a:pt x="0" y="1351470"/>
                    </a:moveTo>
                    <a:cubicBezTo>
                      <a:pt x="0" y="605074"/>
                      <a:pt x="605074" y="0"/>
                      <a:pt x="1351470" y="0"/>
                    </a:cubicBezTo>
                    <a:cubicBezTo>
                      <a:pt x="2097866" y="0"/>
                      <a:pt x="2702940" y="605074"/>
                      <a:pt x="2702940" y="1351470"/>
                    </a:cubicBezTo>
                    <a:cubicBezTo>
                      <a:pt x="2702940" y="2097866"/>
                      <a:pt x="2097866" y="2702940"/>
                      <a:pt x="1351470" y="2702940"/>
                    </a:cubicBezTo>
                    <a:cubicBezTo>
                      <a:pt x="605074" y="2702940"/>
                      <a:pt x="0" y="2097866"/>
                      <a:pt x="0" y="135147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6316" tIns="426316" rIns="426316" bIns="426316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sz="2400" b="1" kern="1200" dirty="0"/>
                  <a:t>Τοπογραφική Μελέτη</a:t>
                </a:r>
                <a:endParaRPr lang="el-GR" sz="2400" kern="1200" dirty="0"/>
              </a:p>
              <a:p>
                <a:pPr marL="0" lvl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l-GR" sz="2400" kern="1200" dirty="0"/>
              </a:p>
            </p:txBody>
          </p:sp>
        </p:grpSp>
        <p:grpSp>
          <p:nvGrpSpPr>
            <p:cNvPr id="35" name="Ομάδα 34">
              <a:extLst>
                <a:ext uri="{FF2B5EF4-FFF2-40B4-BE49-F238E27FC236}">
                  <a16:creationId xmlns:a16="http://schemas.microsoft.com/office/drawing/2014/main" id="{B1273224-9AFA-A657-3414-00D4D2E98DA6}"/>
                </a:ext>
              </a:extLst>
            </p:cNvPr>
            <p:cNvGrpSpPr/>
            <p:nvPr/>
          </p:nvGrpSpPr>
          <p:grpSpPr>
            <a:xfrm>
              <a:off x="13299541" y="4103299"/>
              <a:ext cx="5270267" cy="5886082"/>
              <a:chOff x="13299534" y="4103297"/>
              <a:chExt cx="5270272" cy="5886077"/>
            </a:xfrm>
          </p:grpSpPr>
          <p:sp>
            <p:nvSpPr>
              <p:cNvPr id="28" name="Βέλος: Κάτω 27">
                <a:extLst>
                  <a:ext uri="{FF2B5EF4-FFF2-40B4-BE49-F238E27FC236}">
                    <a16:creationId xmlns:a16="http://schemas.microsoft.com/office/drawing/2014/main" id="{4C9C3AFF-DDFC-00A3-7BDC-B14F0FFE52C3}"/>
                  </a:ext>
                </a:extLst>
              </p:cNvPr>
              <p:cNvSpPr/>
              <p:nvPr/>
            </p:nvSpPr>
            <p:spPr>
              <a:xfrm>
                <a:off x="15272990" y="8867949"/>
                <a:ext cx="1117118" cy="1121425"/>
              </a:xfrm>
              <a:prstGeom prst="down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9" name="Βέλος: Κάτω 28">
                <a:extLst>
                  <a:ext uri="{FF2B5EF4-FFF2-40B4-BE49-F238E27FC236}">
                    <a16:creationId xmlns:a16="http://schemas.microsoft.com/office/drawing/2014/main" id="{9D6728DD-7340-5F49-D8B4-498572FC3F48}"/>
                  </a:ext>
                </a:extLst>
              </p:cNvPr>
              <p:cNvSpPr/>
              <p:nvPr/>
            </p:nvSpPr>
            <p:spPr>
              <a:xfrm>
                <a:off x="15272990" y="4103297"/>
                <a:ext cx="1117118" cy="1121426"/>
              </a:xfrm>
              <a:prstGeom prst="downArrow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0" name="Βέλος: Κάτω 29">
                <a:extLst>
                  <a:ext uri="{FF2B5EF4-FFF2-40B4-BE49-F238E27FC236}">
                    <a16:creationId xmlns:a16="http://schemas.microsoft.com/office/drawing/2014/main" id="{7624EB75-5153-A520-C272-0A012F05079F}"/>
                  </a:ext>
                </a:extLst>
              </p:cNvPr>
              <p:cNvSpPr/>
              <p:nvPr/>
            </p:nvSpPr>
            <p:spPr>
              <a:xfrm rot="5400000">
                <a:off x="17450535" y="6387032"/>
                <a:ext cx="1117118" cy="11214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1" name="Βέλος: Κάτω 30">
                <a:extLst>
                  <a:ext uri="{FF2B5EF4-FFF2-40B4-BE49-F238E27FC236}">
                    <a16:creationId xmlns:a16="http://schemas.microsoft.com/office/drawing/2014/main" id="{5D54700B-65AD-5A08-F1E4-90FFF0F1852F}"/>
                  </a:ext>
                </a:extLst>
              </p:cNvPr>
              <p:cNvSpPr/>
              <p:nvPr/>
            </p:nvSpPr>
            <p:spPr>
              <a:xfrm rot="14363934">
                <a:off x="13301688" y="7639611"/>
                <a:ext cx="1117118" cy="11214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33" name="Βέλος: Κάτω 32">
                <a:extLst>
                  <a:ext uri="{FF2B5EF4-FFF2-40B4-BE49-F238E27FC236}">
                    <a16:creationId xmlns:a16="http://schemas.microsoft.com/office/drawing/2014/main" id="{9EF4A58C-BF68-0B26-DA9D-BC3BADF29AE5}"/>
                  </a:ext>
                </a:extLst>
              </p:cNvPr>
              <p:cNvSpPr/>
              <p:nvPr/>
            </p:nvSpPr>
            <p:spPr>
              <a:xfrm rot="17630325">
                <a:off x="13336253" y="5151331"/>
                <a:ext cx="1117118" cy="112142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</p:grpSp>
      <p:sp>
        <p:nvSpPr>
          <p:cNvPr id="54" name="Ορθογώνιο 53">
            <a:extLst>
              <a:ext uri="{FF2B5EF4-FFF2-40B4-BE49-F238E27FC236}">
                <a16:creationId xmlns:a16="http://schemas.microsoft.com/office/drawing/2014/main" id="{92C8588E-3719-A6FE-01D8-FB09B6F60F54}"/>
              </a:ext>
            </a:extLst>
          </p:cNvPr>
          <p:cNvSpPr/>
          <p:nvPr/>
        </p:nvSpPr>
        <p:spPr>
          <a:xfrm>
            <a:off x="853434" y="2975500"/>
            <a:ext cx="10373762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/>
            <a:r>
              <a:rPr lang="el-GR" b="1" u="sng" dirty="0"/>
              <a:t>Αναλυτικότερα </a:t>
            </a:r>
            <a:r>
              <a:rPr lang="el-GR" b="1" u="sng" dirty="0">
                <a:solidFill>
                  <a:prstClr val="black"/>
                </a:solidFill>
                <a:cs typeface="Calibri" panose="020F0502020204030204" pitchFamily="34" charset="0"/>
              </a:rPr>
              <a:t>η δράση Περιλαμβάνει</a:t>
            </a:r>
            <a:r>
              <a:rPr lang="el-GR" b="1" dirty="0">
                <a:solidFill>
                  <a:prstClr val="black"/>
                </a:solidFill>
                <a:cs typeface="Calibri" panose="020F0502020204030204" pitchFamily="34" charset="0"/>
              </a:rPr>
              <a:t>: </a:t>
            </a:r>
          </a:p>
          <a:p>
            <a:pPr marL="571500" lvl="0" indent="-571500"/>
            <a:endParaRPr lang="el-GR" b="1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r>
              <a:rPr lang="el-GR" sz="3200" dirty="0"/>
              <a:t>την εκπόνηση των εξής επιμέρους μελετών: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/>
              <a:t>Τοπογραφική Μελέτη</a:t>
            </a:r>
            <a:endParaRPr lang="el-GR" sz="32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>
                <a:solidFill>
                  <a:schemeClr val="accent1">
                    <a:lumMod val="75000"/>
                  </a:schemeClr>
                </a:solidFill>
              </a:rPr>
              <a:t>Μελέτη Επεξεργασίας Κλιματικών Δεδομένων</a:t>
            </a:r>
            <a:endParaRPr lang="el-GR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/>
              <a:t>Υδραυλική Μελέτη, </a:t>
            </a:r>
            <a:r>
              <a:rPr lang="el-GR" sz="3200" dirty="0"/>
              <a:t>αποτελούμενη από:</a:t>
            </a:r>
          </a:p>
          <a:p>
            <a:pPr marL="1371554" lvl="1" indent="-457200">
              <a:buFont typeface="Courier New" panose="02070309020205020404" pitchFamily="49" charset="0"/>
              <a:buChar char="o"/>
            </a:pPr>
            <a:r>
              <a:rPr lang="el-GR" sz="3200" dirty="0"/>
              <a:t>Μελέτη Οριοθέτησης/Έλεγχος ανομοιόμορφης ροής, σε στάδιο Προμελέτης και Οριστικής Μελέτης</a:t>
            </a:r>
          </a:p>
          <a:p>
            <a:pPr marL="1371554" lvl="1" indent="-457200">
              <a:buFont typeface="Courier New" panose="02070309020205020404" pitchFamily="49" charset="0"/>
              <a:buChar char="o"/>
            </a:pPr>
            <a:r>
              <a:rPr lang="el-GR" sz="3200" dirty="0"/>
              <a:t>Μελέτη έργων διευθέτησης σε στάδιο Προμελέτης και Οριστικής Μελέτης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/>
              <a:t>Γεωλογική Μελέτη </a:t>
            </a:r>
            <a:endParaRPr lang="el-GR" sz="32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/>
              <a:t>Γεωτεχνική Έρευνα και Μελέτη</a:t>
            </a:r>
            <a:endParaRPr lang="el-GR" sz="3200" dirty="0"/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/>
              <a:t>Περιβαλλοντική Μελέτη</a:t>
            </a:r>
            <a:r>
              <a:rPr lang="el-GR" sz="3200" dirty="0"/>
              <a:t>, σε στάδιο Μ.Π.Ε.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l-GR" sz="3200" b="1" dirty="0"/>
              <a:t>ΣΑΥ – ΦΑΥ </a:t>
            </a:r>
            <a:r>
              <a:rPr lang="el-GR" sz="3200" dirty="0"/>
              <a:t>και </a:t>
            </a:r>
            <a:r>
              <a:rPr lang="el-GR" sz="3200" b="1" dirty="0"/>
              <a:t>Τεύχη Δημοπράτησης </a:t>
            </a:r>
            <a:r>
              <a:rPr lang="el-GR" sz="3200" dirty="0"/>
              <a:t>(Τιμολόγιο Μελέτης Προϋπολογισμός μελέτης, ΕΣΥ </a:t>
            </a:r>
            <a:r>
              <a:rPr lang="el-GR" sz="3200" dirty="0" err="1"/>
              <a:t>κλπ</a:t>
            </a:r>
            <a:r>
              <a:rPr lang="el-GR" sz="3200" dirty="0"/>
              <a:t>).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801" y="2098"/>
            <a:ext cx="2783734" cy="2783734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3" y="12241162"/>
            <a:ext cx="5588000" cy="998267"/>
          </a:xfrm>
          <a:prstGeom prst="rect">
            <a:avLst/>
          </a:prstGeom>
        </p:spPr>
      </p:pic>
      <p:cxnSp>
        <p:nvCxnSpPr>
          <p:cNvPr id="3" name="Straight Connector 5"/>
          <p:cNvCxnSpPr/>
          <p:nvPr/>
        </p:nvCxnSpPr>
        <p:spPr>
          <a:xfrm>
            <a:off x="1238863" y="11769213"/>
            <a:ext cx="21814504" cy="0"/>
          </a:xfrm>
          <a:prstGeom prst="line">
            <a:avLst/>
          </a:prstGeom>
          <a:ln>
            <a:solidFill>
              <a:srgbClr val="296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9379380" y="12536128"/>
            <a:ext cx="39820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0" i="0" dirty="0" err="1">
                <a:solidFill>
                  <a:srgbClr val="296632"/>
                </a:solidFill>
                <a:latin typeface="Averta" charset="0"/>
                <a:ea typeface="Averta" charset="0"/>
                <a:cs typeface="Averta" charset="0"/>
              </a:rPr>
              <a:t>www.adaptivegreece.gr</a:t>
            </a:r>
            <a:endParaRPr lang="en-US" sz="2600" b="0" i="0" dirty="0">
              <a:solidFill>
                <a:srgbClr val="296632"/>
              </a:solidFill>
              <a:latin typeface="Averta" charset="0"/>
              <a:ea typeface="Averta" charset="0"/>
              <a:cs typeface="Avert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6831" y="2590352"/>
            <a:ext cx="21576536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</a:pPr>
            <a:r>
              <a:rPr lang="el-GR" sz="3200" dirty="0"/>
              <a:t>Στο σχεδιασμό των απαιτούμενων αντιπλημμυρικών έργων θα πρέπει να συνυπολογιστεί η εκτίμηση των κλιματικών κινδύνων, λόγω σημαντικών μεταβολών στη συχνότητα και την ένταση ακραίων καιρικών φαινομένων.</a:t>
            </a:r>
          </a:p>
          <a:p>
            <a:endParaRPr lang="el-GR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436066-188B-1300-9060-8AA904021BA9}"/>
              </a:ext>
            </a:extLst>
          </p:cNvPr>
          <p:cNvSpPr txBox="1"/>
          <p:nvPr/>
        </p:nvSpPr>
        <p:spPr>
          <a:xfrm>
            <a:off x="1476832" y="4508197"/>
            <a:ext cx="218846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Η μελέτη θα πρέπει: </a:t>
            </a:r>
          </a:p>
          <a:p>
            <a:pPr marL="742950" indent="-742950">
              <a:buFont typeface="+mj-lt"/>
              <a:buAutoNum type="arabicPeriod"/>
            </a:pPr>
            <a:r>
              <a:rPr lang="el-GR" sz="3600" dirty="0"/>
              <a:t>Να εντοπίσει και να αναλύσει τους κινδύνους λόγω Κλιματικής Αλλαγής, στους οποίους είναι ευάλωτο το έργο</a:t>
            </a:r>
          </a:p>
          <a:p>
            <a:pPr marL="742950" indent="-742950">
              <a:buFont typeface="+mj-lt"/>
              <a:buAutoNum type="arabicPeriod"/>
            </a:pPr>
            <a:r>
              <a:rPr lang="el-GR" sz="3600" dirty="0"/>
              <a:t>Να εκτιμήσει το </a:t>
            </a:r>
            <a:r>
              <a:rPr lang="el-GR" sz="3600" b="1" dirty="0"/>
              <a:t>Βαθμό Κινδύνου</a:t>
            </a:r>
            <a:r>
              <a:rPr lang="el-GR" sz="3600" dirty="0"/>
              <a:t>, και</a:t>
            </a:r>
          </a:p>
          <a:p>
            <a:pPr marL="742950" indent="-742950">
              <a:buFont typeface="+mj-lt"/>
              <a:buAutoNum type="arabicPeriod"/>
            </a:pPr>
            <a:r>
              <a:rPr lang="el-GR" sz="3600" dirty="0"/>
              <a:t>Να προτείνει </a:t>
            </a:r>
            <a:r>
              <a:rPr lang="el-GR" sz="3600" b="1" dirty="0"/>
              <a:t>Μέτρα Προσαρμογής </a:t>
            </a:r>
            <a:r>
              <a:rPr lang="el-GR" sz="3600" dirty="0"/>
              <a:t>για τη μείωση των κινδύνων, σε τέτοιο βαθμό ώστε το έργο να είναι βιώσιμο στην προβλεπόμενη διάρκεια ζωής της επένδυσης.</a:t>
            </a:r>
          </a:p>
          <a:p>
            <a:pPr marL="742950" indent="-742950">
              <a:buFont typeface="+mj-lt"/>
              <a:buAutoNum type="arabicPeriod"/>
            </a:pPr>
            <a:r>
              <a:rPr lang="el-GR" sz="3600" dirty="0">
                <a:solidFill>
                  <a:schemeClr val="accent1">
                    <a:lumMod val="75000"/>
                  </a:schemeClr>
                </a:solidFill>
              </a:rPr>
              <a:t>Να </a:t>
            </a:r>
            <a:r>
              <a:rPr lang="el-GR" sz="3600" b="1" dirty="0">
                <a:solidFill>
                  <a:schemeClr val="accent1">
                    <a:lumMod val="75000"/>
                  </a:schemeClr>
                </a:solidFill>
              </a:rPr>
              <a:t>αναπτύξει και να εφαρμόσει μεθοδολογία ενσωμάτωσης </a:t>
            </a:r>
            <a:r>
              <a:rPr lang="el-GR" sz="3600" dirty="0">
                <a:solidFill>
                  <a:schemeClr val="accent1">
                    <a:lumMod val="75000"/>
                  </a:schemeClr>
                </a:solidFill>
              </a:rPr>
              <a:t>των δεικτών της κλιματικής αλλαγής στην υπολογιστική διαδικασία της υδραυλικής μελέτης, ώστε αυτή να αποτελέσει καλή πρακτική για παρόμοιες μελέτες στον υπόλοιπο ελλαδικό χώρο.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B56C3B-F6DC-4BA5-9896-30326D7C9D77}"/>
              </a:ext>
            </a:extLst>
          </p:cNvPr>
          <p:cNvSpPr txBox="1"/>
          <p:nvPr/>
        </p:nvSpPr>
        <p:spPr>
          <a:xfrm>
            <a:off x="6560388" y="1840872"/>
            <a:ext cx="12189124" cy="712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l-GR" b="1" u="sng" dirty="0"/>
              <a:t>Μελέτη Επεξεργασίας Κλιματικών Δεδομένων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65B8FA8-BB60-F2AC-854E-B350C75CFD97}"/>
              </a:ext>
            </a:extLst>
          </p:cNvPr>
          <p:cNvSpPr txBox="1">
            <a:spLocks/>
          </p:cNvSpPr>
          <p:nvPr/>
        </p:nvSpPr>
        <p:spPr>
          <a:xfrm>
            <a:off x="510463" y="851033"/>
            <a:ext cx="20736637" cy="734101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73688" indent="-5373688"/>
            <a:r>
              <a:rPr lang="el-GR" sz="4500" b="1" dirty="0">
                <a:solidFill>
                  <a:schemeClr val="accent6">
                    <a:lumMod val="50000"/>
                  </a:schemeClr>
                </a:solidFill>
                <a:ea typeface="Averta" charset="0"/>
                <a:cs typeface="Averta" charset="0"/>
              </a:rPr>
              <a:t>Πιλοτική Δράση: Μελέτη Οριοθέτησης ποταμού Ινάχου στην Π.Ε. Αιτωλοακαρνανίας</a:t>
            </a:r>
            <a:endParaRPr lang="en-US" sz="4500" b="1" dirty="0">
              <a:solidFill>
                <a:schemeClr val="accent6">
                  <a:lumMod val="50000"/>
                </a:schemeClr>
              </a:solidFill>
              <a:ea typeface="Averta" charset="0"/>
              <a:cs typeface="Aver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393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4347</TotalTime>
  <Words>2970</Words>
  <Application>Microsoft Office PowerPoint</Application>
  <PresentationFormat>Προσαρμογή</PresentationFormat>
  <Paragraphs>334</Paragraphs>
  <Slides>20</Slides>
  <Notes>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9" baseType="lpstr">
      <vt:lpstr>Arial</vt:lpstr>
      <vt:lpstr>Averta</vt:lpstr>
      <vt:lpstr>Averta Semibold</vt:lpstr>
      <vt:lpstr>Calibri</vt:lpstr>
      <vt:lpstr>Cambria</vt:lpstr>
      <vt:lpstr>Courier New</vt:lpstr>
      <vt:lpstr>Georgia</vt:lpstr>
      <vt:lpstr>Wingdings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ΣΤΕΦΑΝΟΣ ΠΑΠΑΖΗΣΙΜΟΥ</cp:lastModifiedBy>
  <cp:revision>440</cp:revision>
  <cp:lastPrinted>2021-09-16T15:09:11Z</cp:lastPrinted>
  <dcterms:created xsi:type="dcterms:W3CDTF">2019-05-29T13:20:50Z</dcterms:created>
  <dcterms:modified xsi:type="dcterms:W3CDTF">2022-06-20T06:05:02Z</dcterms:modified>
</cp:coreProperties>
</file>