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464" r:id="rId3"/>
    <p:sldId id="276" r:id="rId4"/>
    <p:sldId id="503" r:id="rId5"/>
    <p:sldId id="502" r:id="rId6"/>
    <p:sldId id="282" r:id="rId7"/>
    <p:sldId id="500" r:id="rId8"/>
    <p:sldId id="501" r:id="rId9"/>
    <p:sldId id="450" r:id="rId10"/>
    <p:sldId id="469" r:id="rId11"/>
    <p:sldId id="470" r:id="rId12"/>
    <p:sldId id="471" r:id="rId13"/>
    <p:sldId id="472" r:id="rId14"/>
    <p:sldId id="473" r:id="rId15"/>
    <p:sldId id="474" r:id="rId16"/>
    <p:sldId id="476" r:id="rId17"/>
    <p:sldId id="477" r:id="rId18"/>
    <p:sldId id="478" r:id="rId19"/>
    <p:sldId id="321" r:id="rId20"/>
    <p:sldId id="462" r:id="rId21"/>
    <p:sldId id="498" r:id="rId22"/>
    <p:sldId id="499" r:id="rId23"/>
    <p:sldId id="354" r:id="rId24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4E"/>
    <a:srgbClr val="68B259"/>
    <a:srgbClr val="2E5096"/>
    <a:srgbClr val="006600"/>
    <a:srgbClr val="527ACA"/>
    <a:srgbClr val="669900"/>
    <a:srgbClr val="663300"/>
    <a:srgbClr val="99CC00"/>
    <a:srgbClr val="006699"/>
    <a:srgbClr val="0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77107" autoAdjust="0"/>
  </p:normalViewPr>
  <p:slideViewPr>
    <p:cSldViewPr snapToGrid="0" snapToObjects="1">
      <p:cViewPr varScale="1">
        <p:scale>
          <a:sx n="41" d="100"/>
          <a:sy n="41" d="100"/>
        </p:scale>
        <p:origin x="1672" y="20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BD65F-0B57-4C2B-BD4C-BD795B31A04F}" type="doc">
      <dgm:prSet loTypeId="urn:microsoft.com/office/officeart/2005/8/layout/rings+Icon#1" loCatId="relationship" qsTypeId="urn:microsoft.com/office/officeart/2005/8/quickstyle/simple1#8" qsCatId="simple" csTypeId="urn:microsoft.com/office/officeart/2005/8/colors/accent6_5" csCatId="accent6" phldr="1"/>
      <dgm:spPr/>
    </dgm:pt>
    <dgm:pt modelId="{16E192BA-9928-4826-B7C0-2533B42F3E83}">
      <dgm:prSet phldrT="[Text]" custT="1"/>
      <dgm:spPr>
        <a:xfrm>
          <a:off x="0" y="475309"/>
          <a:ext cx="3015996" cy="3015989"/>
        </a:xfrm>
        <a:solidFill>
          <a:srgbClr val="68B259"/>
        </a:solidFill>
      </dgm:spPr>
      <dgm:t>
        <a:bodyPr/>
        <a:lstStyle/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Εθνικό επίπεδο </a:t>
          </a:r>
        </a:p>
      </dgm:t>
    </dgm:pt>
    <dgm:pt modelId="{8C760A37-2E81-4E7E-ADB0-57F4E3D4D91D}" type="parTrans" cxnId="{60678C6F-2378-4E51-A57A-E62CB1B25A9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1D8AB259-1C4A-41E9-8302-326D853C2C6A}" type="sibTrans" cxnId="{60678C6F-2378-4E51-A57A-E62CB1B25A9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7699572A-C48B-491C-9B28-6F1D9C9C4634}">
      <dgm:prSet phldrT="[Text]" custT="1"/>
      <dgm:spPr>
        <a:xfrm>
          <a:off x="3102667" y="475309"/>
          <a:ext cx="3015996" cy="3015989"/>
        </a:xfrm>
        <a:solidFill>
          <a:srgbClr val="68B259"/>
        </a:solidFill>
      </dgm:spPr>
      <dgm:t>
        <a:bodyPr/>
        <a:lstStyle/>
        <a:p>
          <a:pPr>
            <a:lnSpc>
              <a:spcPct val="80000"/>
            </a:lnSpc>
            <a:spcAft>
              <a:spcPts val="600"/>
            </a:spcAft>
          </a:pPr>
          <a: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Περιφερειακό επίπεδο </a:t>
          </a:r>
        </a:p>
      </dgm:t>
    </dgm:pt>
    <dgm:pt modelId="{B8879796-2F0C-4E51-BB17-3A5ECB046D0F}" type="parTrans" cxnId="{1CE361BB-D8C8-4326-8F20-8CDCDC0835DF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EBB7CE98-EF0F-4A9B-97CE-A25B6DF68001}" type="sibTrans" cxnId="{1CE361BB-D8C8-4326-8F20-8CDCDC0835DF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2EE919DC-D690-462A-842F-4882356B6BCF}">
      <dgm:prSet phldrT="[Text]" custT="1"/>
      <dgm:spPr>
        <a:xfrm>
          <a:off x="0" y="475309"/>
          <a:ext cx="3015996" cy="3015989"/>
        </a:xfrm>
        <a:solidFill>
          <a:srgbClr val="68B259"/>
        </a:solidFill>
      </dgm:spPr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l-GR" sz="2200" b="1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Υπουργείο Περιβάλλοντος &amp; Ενέργειας </a:t>
          </a:r>
        </a:p>
      </dgm:t>
    </dgm:pt>
    <dgm:pt modelId="{A6D14825-C3DE-4F3F-ACE0-3D4F2C3D5D19}" type="sibTrans" cxnId="{AC6E1E33-64FA-4B85-900F-B5E5C3416014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F21F37F7-D95E-43AA-83F5-18698E86A9CA}" type="parTrans" cxnId="{AC6E1E33-64FA-4B85-900F-B5E5C3416014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340229D3-701D-4A72-981D-57BF9465EA40}">
      <dgm:prSet phldrT="[Text]" custT="1"/>
      <dgm:spPr>
        <a:xfrm>
          <a:off x="6204413" y="475309"/>
          <a:ext cx="3015996" cy="3015989"/>
        </a:xfrm>
        <a:solidFill>
          <a:srgbClr val="68B259"/>
        </a:solidFill>
      </dgm:spPr>
      <dgm:t>
        <a:bodyPr/>
        <a:lstStyle/>
        <a:p>
          <a: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Τοπικό επίπεδο </a:t>
          </a:r>
        </a:p>
      </dgm:t>
    </dgm:pt>
    <dgm:pt modelId="{4D11005E-7861-4C3A-85CA-CF0C89002382}" type="parTrans" cxnId="{2D25EDBB-C1EC-47FF-8961-EFD74FC2D1F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C0219D09-5822-4BEE-A3B0-F5FDB29C8218}" type="sibTrans" cxnId="{2D25EDBB-C1EC-47FF-8961-EFD74FC2D1F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6432DB82-E804-46B1-AF29-1B48ECA81D2B}">
      <dgm:prSet phldrT="[Text]" custT="1"/>
      <dgm:spPr>
        <a:xfrm>
          <a:off x="1550872" y="2486807"/>
          <a:ext cx="3015996" cy="3015989"/>
        </a:xfrm>
        <a:solidFill>
          <a:srgbClr val="68B259"/>
        </a:solidFill>
      </dgm:spPr>
      <dgm:t>
        <a:bodyPr/>
        <a:lstStyle/>
        <a:p>
          <a:pPr marL="176213" indent="-84138"/>
          <a: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Επιστημονική </a:t>
          </a:r>
          <a:b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</a:br>
          <a: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κοινότητα </a:t>
          </a:r>
        </a:p>
      </dgm:t>
    </dgm:pt>
    <dgm:pt modelId="{32AF8263-BDA0-4CDD-999F-05A43376647E}" type="sibTrans" cxnId="{D23BCB17-0829-40C8-87A5-45DC537158EB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C26F3F52-A8B4-4091-89E6-8F896551F0B7}" type="parTrans" cxnId="{D23BCB17-0829-40C8-87A5-45DC537158EB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67C29581-9B70-4D9D-97B5-44E9E47D2A41}">
      <dgm:prSet phldrT="[Text]" custT="1"/>
      <dgm:spPr>
        <a:xfrm>
          <a:off x="6204413" y="475309"/>
          <a:ext cx="3015996" cy="3015989"/>
        </a:xfrm>
        <a:solidFill>
          <a:srgbClr val="68B259"/>
        </a:solidFill>
      </dgm:spPr>
      <dgm:t>
        <a:bodyPr/>
        <a:lstStyle/>
        <a:p>
          <a:r>
            <a:rPr lang="el-GR" sz="2200" b="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Κεντρική Ένωση Δήμων Ελλάδος </a:t>
          </a:r>
        </a:p>
      </dgm:t>
    </dgm:pt>
    <dgm:pt modelId="{7D116546-D1AE-4003-91FB-70782877B594}" type="parTrans" cxnId="{29068078-512A-498B-8504-2BF6FCC914E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3B0F3B24-FCEB-418C-ABA4-88251E7C586C}" type="sibTrans" cxnId="{29068078-512A-498B-8504-2BF6FCC914E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F91DDE7B-F2AC-4051-8C46-039675B686D4}">
      <dgm:prSet phldrT="[Text]" custT="1"/>
      <dgm:spPr>
        <a:xfrm>
          <a:off x="4653540" y="2486807"/>
          <a:ext cx="3015996" cy="3015989"/>
        </a:xfrm>
        <a:solidFill>
          <a:srgbClr val="68B259"/>
        </a:solidFill>
      </dgm:spPr>
      <dgm:t>
        <a:bodyPr/>
        <a:lstStyle/>
        <a:p>
          <a:endParaRPr lang="en-US" sz="2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  <a:p>
          <a:r>
            <a:rPr lang="el-GR" sz="2200" i="1" u="sng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ΜΚΟ</a:t>
          </a:r>
        </a:p>
      </dgm:t>
    </dgm:pt>
    <dgm:pt modelId="{0E3987F3-1A47-42FE-BABC-613DCB68F978}" type="sibTrans" cxnId="{E819F84B-06B0-4C17-AFA7-1EBDBA30162F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89F9CE01-8C0D-4EE6-A5E1-3335472F19E5}" type="parTrans" cxnId="{E819F84B-06B0-4C17-AFA7-1EBDBA30162F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2FE07316-5773-43D0-95FD-80F0A1B4DFCB}">
      <dgm:prSet phldrT="[Text]" custT="1"/>
      <dgm:spPr>
        <a:xfrm>
          <a:off x="4653540" y="2486807"/>
          <a:ext cx="3015996" cy="3015989"/>
        </a:xfrm>
        <a:solidFill>
          <a:srgbClr val="68B259"/>
        </a:solidFill>
      </dgm:spPr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Ελληνική Εταιρεία Περιβάλλοντος &amp; Πολιτισμού </a:t>
          </a:r>
        </a:p>
      </dgm:t>
    </dgm:pt>
    <dgm:pt modelId="{FC385F45-43FB-47AC-B42D-F784D1E78F61}" type="parTrans" cxnId="{EA54AF88-883A-4CEE-8683-F0FFBFFB64AE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8C9CDF58-8DF2-448B-9FA2-F111D47021B5}" type="sibTrans" cxnId="{EA54AF88-883A-4CEE-8683-F0FFBFFB64AE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9D4E609A-6C77-4F75-93CE-8DD96B2A4CA0}">
      <dgm:prSet phldrT="[Text]" custT="1"/>
      <dgm:spPr>
        <a:xfrm>
          <a:off x="1550872" y="2486807"/>
          <a:ext cx="3015996" cy="3015989"/>
        </a:xfrm>
        <a:solidFill>
          <a:srgbClr val="68B259"/>
        </a:solidFill>
      </dgm:spPr>
      <dgm:t>
        <a:bodyPr/>
        <a:lstStyle/>
        <a:p>
          <a:pPr marL="114300" indent="0"/>
          <a:endParaRPr lang="el-GR" sz="2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FF5B71C7-C44C-4CF8-B3FF-EED0A5239212}" type="parTrans" cxnId="{A0F925D7-D753-4B81-BD62-20E538C584D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7ACA4602-3BDC-483B-8BFE-AD5471DD0A55}" type="sibTrans" cxnId="{A0F925D7-D753-4B81-BD62-20E538C584D6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73B0024C-8A2A-485E-8712-AB88BA68536A}">
      <dgm:prSet phldrT="[Text]" custT="1"/>
      <dgm:spPr>
        <a:xfrm>
          <a:off x="1550872" y="2486807"/>
          <a:ext cx="3015996" cy="3015989"/>
        </a:xfrm>
        <a:solidFill>
          <a:srgbClr val="68B259"/>
        </a:solidFill>
      </dgm:spPr>
      <dgm:t>
        <a:bodyPr/>
        <a:lstStyle/>
        <a:p>
          <a:pPr marL="268288" indent="-92075"/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Εθνικό Μετσόβιο Πολυτεχνείο</a:t>
          </a:r>
        </a:p>
      </dgm:t>
    </dgm:pt>
    <dgm:pt modelId="{85E80F62-F20D-496A-89F4-BC0387A395D5}" type="sibTrans" cxnId="{307F9222-DEB6-406B-89B0-EC1BFCE13AE5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DB17231C-42A1-45C6-9165-CEE1093C44F3}" type="parTrans" cxnId="{307F9222-DEB6-406B-89B0-EC1BFCE13AE5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38E1EA71-9AEF-45EF-A305-BD178A7263C4}">
      <dgm:prSet custT="1"/>
      <dgm:spPr/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Πράσινο Ταμείο </a:t>
          </a:r>
        </a:p>
      </dgm:t>
    </dgm:pt>
    <dgm:pt modelId="{B5FE4DF3-17F6-4FBD-AFDE-9CD4DAF5E203}" type="parTrans" cxnId="{BCFCFB00-73BA-4D8B-8267-A1C4D8588EFA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5010174E-E794-4F4E-BA94-3ED3C6166152}" type="sibTrans" cxnId="{BCFCFB00-73BA-4D8B-8267-A1C4D8588EFA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7D9BCD34-1C53-4917-81B7-4AFA3571D5AE}">
      <dgm:prSet custT="1"/>
      <dgm:spPr/>
      <dgm:t>
        <a:bodyPr/>
        <a:lstStyle/>
        <a:p>
          <a:pPr>
            <a:lnSpc>
              <a:spcPct val="114000"/>
            </a:lnSpc>
            <a:spcBef>
              <a:spcPts val="200"/>
            </a:spcBef>
            <a:spcAft>
              <a:spcPts val="200"/>
            </a:spcAft>
          </a:pPr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Οργανισμός Φυσικού Περιβάλλοντος και Κλιματικής            Αλλαγής</a:t>
          </a:r>
        </a:p>
      </dgm:t>
    </dgm:pt>
    <dgm:pt modelId="{6112A607-1939-430F-BA56-337A9E480D96}" type="parTrans" cxnId="{709BE49D-F549-4575-AF8C-CC358039F38B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53DCA7C6-CC1F-4967-92B8-985CC841D6F5}" type="sibTrans" cxnId="{709BE49D-F549-4575-AF8C-CC358039F38B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EA1B74BF-0117-4D31-91A0-12C6F94ED179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l-GR" sz="2200" b="1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31789886-043D-4DE0-B8D9-BDBC59A30372}" type="parTrans" cxnId="{16B64F0B-5467-46B6-9CB1-5368C851CDE0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6F546A32-30CA-4FBA-963E-C0EA9252774D}" type="sibTrans" cxnId="{16B64F0B-5467-46B6-9CB1-5368C851CDE0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3E7FAD66-5D6C-4899-AA01-40B3F45A09E4}">
      <dgm:prSet phldrT="[Text]" custT="1"/>
      <dgm:spPr>
        <a:xfrm>
          <a:off x="3102667" y="475309"/>
          <a:ext cx="3015996" cy="3015989"/>
        </a:xfrm>
        <a:solidFill>
          <a:srgbClr val="68B259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Ένωση Περιφερειών Ελλάδας </a:t>
          </a:r>
        </a:p>
      </dgm:t>
    </dgm:pt>
    <dgm:pt modelId="{BB3C2ABD-8674-4BD1-961F-8EC8D5F19CD1}" type="sibTrans" cxnId="{5140CC52-3F28-4FEC-B55C-2EBE410363C5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95FD5E3B-96F1-428F-817B-B9B9EC7E5E54}" type="parTrans" cxnId="{5140CC52-3F28-4FEC-B55C-2EBE410363C5}">
      <dgm:prSet/>
      <dgm:spPr/>
      <dgm:t>
        <a:bodyPr/>
        <a:lstStyle/>
        <a:p>
          <a:endParaRPr lang="el-GR" sz="2200">
            <a:latin typeface="Averta" panose="00000500000000000000" pitchFamily="50" charset="-95"/>
          </a:endParaRPr>
        </a:p>
      </dgm:t>
    </dgm:pt>
    <dgm:pt modelId="{94D6B8C2-21D1-4B39-B293-E12D9DBA523B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Περιφέρεια Στερεάς Ελλάδας </a:t>
          </a:r>
        </a:p>
      </dgm:t>
    </dgm:pt>
    <dgm:pt modelId="{1F670565-3354-4A74-96C8-7C951B66EBF4}" type="parTrans" cxnId="{978157B8-892A-4532-AA7A-571F6EDB2137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64205FF4-ECEF-4882-877F-81F933FAF303}" type="sibTrans" cxnId="{978157B8-892A-4532-AA7A-571F6EDB2137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4E7BF9AF-AFE7-4C0B-B455-C27913F40111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Περιφέρεια Δυτικής Ελλάδας</a:t>
          </a:r>
        </a:p>
      </dgm:t>
    </dgm:pt>
    <dgm:pt modelId="{C8FFD993-4DEB-4101-B65B-26F7585BDC5E}" type="parTrans" cxnId="{1A25CC6F-2518-4166-8C6B-02AB05C01549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786F14B8-7F25-44DC-9595-2ECFFEC7A321}" type="sibTrans" cxnId="{1A25CC6F-2518-4166-8C6B-02AB05C01549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9457F519-C577-41A9-A670-42FB09994599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Περιφέρεια  Ιονίων Νήσων </a:t>
          </a:r>
        </a:p>
      </dgm:t>
    </dgm:pt>
    <dgm:pt modelId="{42CDB287-3585-4FBB-A579-89B8E10BC19D}" type="parTrans" cxnId="{8A329227-BBE0-4D82-B5AF-6590C7238408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FEA7363C-C1B5-4FDC-9D1E-6E795FDF4862}" type="sibTrans" cxnId="{8A329227-BBE0-4D82-B5AF-6590C7238408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4D08AEE6-6CE0-4FE8-A5D3-04F3FCC3BBE6}">
      <dgm:prSet custT="1"/>
      <dgm:spPr/>
      <dgm:t>
        <a:bodyPr/>
        <a:lstStyle/>
        <a:p>
          <a:endParaRPr lang="el-GR" sz="2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D3266D1D-BA0F-4643-94AC-9C40A1B03935}" type="parTrans" cxnId="{F75173AF-2EFA-42AD-9038-55E45F026D6E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C279F63A-8F9E-411A-8ABB-AB6F1A15D57F}" type="sibTrans" cxnId="{F75173AF-2EFA-42AD-9038-55E45F026D6E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526F394D-9AC3-4CA5-9902-FB24E41FCAE3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Κατερίνης </a:t>
          </a:r>
        </a:p>
      </dgm:t>
    </dgm:pt>
    <dgm:pt modelId="{FB4F21C3-0642-4A0F-BDFF-C8DE2ED09FCD}" type="parTrans" cxnId="{83FDC958-3087-469D-882E-55C886895CA1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6BAF5E4B-8F5F-4B38-AB2D-70D812E8E2A7}" type="sibTrans" cxnId="{83FDC958-3087-469D-882E-55C886895CA1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FCC89E36-72DD-4835-88C0-AB3CBD612F71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ΔΕΥΑΚ Κομοτηνής</a:t>
          </a:r>
        </a:p>
      </dgm:t>
    </dgm:pt>
    <dgm:pt modelId="{2222D1C9-AF90-4D05-9BA1-FD72BA12787E}" type="parTrans" cxnId="{A642F272-6BF1-4169-8634-EF74929E0703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DE8A2A8B-CC64-4FB6-A26B-F0B8489C5593}" type="sibTrans" cxnId="{A642F272-6BF1-4169-8634-EF74929E0703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CAC895D8-AA2C-4AF4-8D43-768CB9B125F9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Λαρισσαίων </a:t>
          </a:r>
        </a:p>
      </dgm:t>
    </dgm:pt>
    <dgm:pt modelId="{56CD4920-E7ED-485F-9E23-2EDB5BF0EEE3}" type="parTrans" cxnId="{FD2E9370-39C8-4ABC-AC58-5FA009A82320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7667BE29-5FFC-471E-9B20-4E7C416E5FDB}" type="sibTrans" cxnId="{FD2E9370-39C8-4ABC-AC58-5FA009A82320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EAD03063-7F1C-4A4F-B0DC-B96665B2BA65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Αγίων Αναργύρων –Καματερού </a:t>
          </a:r>
        </a:p>
      </dgm:t>
    </dgm:pt>
    <dgm:pt modelId="{E43B4F5A-38A2-4D1D-A6AD-D68992B26AA1}" type="parTrans" cxnId="{CBDB32C3-3139-4932-BD4B-270DB5D36E01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928503B0-5BE4-475D-B166-D3CA07B07A07}" type="sibTrans" cxnId="{CBDB32C3-3139-4932-BD4B-270DB5D36E01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35BBB671-8A3A-4964-BCFC-80384F915FE6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Ρόδου </a:t>
          </a:r>
        </a:p>
      </dgm:t>
    </dgm:pt>
    <dgm:pt modelId="{DF4237C6-DAA5-4101-9D3A-2334312E0346}" type="parTrans" cxnId="{87CCA1E5-F725-4288-8CB9-8F770A8541C6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0A4FAF96-2D0B-4BEA-BD25-9E6A1ECE34F1}" type="sibTrans" cxnId="{87CCA1E5-F725-4288-8CB9-8F770A8541C6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CE9C923B-8074-4F67-8F1E-4E6508382B00}">
      <dgm:prSet custT="1"/>
      <dgm:spPr/>
      <dgm:t>
        <a:bodyPr/>
        <a:lstStyle/>
        <a:p>
          <a:endParaRPr lang="el-GR" sz="2200" b="1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1CA89FBE-7143-4FAE-B304-6D3BCAA81D76}" type="parTrans" cxnId="{DDFEDD35-E5F1-4E1A-B2EC-FCF901F1B5D7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D4329E49-7C0C-48AD-9737-6D5208E3D3DE}" type="sibTrans" cxnId="{DDFEDD35-E5F1-4E1A-B2EC-FCF901F1B5D7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E5E49E46-B155-474F-9258-A68144117D5D}">
      <dgm:prSet custT="1"/>
      <dgm:spPr/>
      <dgm:t>
        <a:bodyPr/>
        <a:lstStyle/>
        <a:p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Μαριολοπούλειο – Καναγκίνειο Ίδρυμα Επιστημών Περιβάλλοντος</a:t>
          </a:r>
        </a:p>
      </dgm:t>
    </dgm:pt>
    <dgm:pt modelId="{4F094A03-7E58-41C6-A34F-705A9CDA40EE}" type="parTrans" cxnId="{6E434EC7-5186-46EA-870B-7EAEC55CE5E3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E32A501F-6C96-4847-B849-65FB45FC8F35}" type="sibTrans" cxnId="{6E434EC7-5186-46EA-870B-7EAEC55CE5E3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FE73FE48-9E03-4E5D-9978-9398E3C166B2}">
      <dgm:prSet custT="1"/>
      <dgm:spPr/>
      <dgm:t>
        <a:bodyPr/>
        <a:lstStyle/>
        <a:p>
          <a:endParaRPr lang="el-GR" sz="2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F54A9D27-F924-4306-BD5E-11F6DB9C3806}" type="parTrans" cxnId="{8B57302C-1DCB-471F-96C9-716F8C308D4E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2E261639-2546-4CFB-94FB-F2917FEEEE14}" type="sibTrans" cxnId="{8B57302C-1DCB-471F-96C9-716F8C308D4E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D2706D31-5D81-465A-8344-715309A5403B}">
      <dgm:prSet phldrT="[Text]" custT="1"/>
      <dgm:spPr>
        <a:xfrm>
          <a:off x="1550872" y="2486807"/>
          <a:ext cx="3015996" cy="3015989"/>
        </a:xfrm>
        <a:solidFill>
          <a:srgbClr val="68B259"/>
        </a:solidFill>
      </dgm:spPr>
      <dgm:t>
        <a:bodyPr/>
        <a:lstStyle/>
        <a:p>
          <a:pPr marL="268288" indent="-92075"/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Τράπεζα της Ελλάδος</a:t>
          </a:r>
        </a:p>
      </dgm:t>
    </dgm:pt>
    <dgm:pt modelId="{C2A00579-90AD-4C3A-8093-DD18284B2868}" type="parTrans" cxnId="{3D6BFA76-2420-4FF1-8F41-0ACA2823B0E6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EF79E127-B5FA-4F03-8B68-720AB813214B}" type="sibTrans" cxnId="{3D6BFA76-2420-4FF1-8F41-0ACA2823B0E6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037734FB-668C-46D9-B875-53C4B2A01266}">
      <dgm:prSet phldrT="[Text]" custT="1"/>
      <dgm:spPr>
        <a:xfrm>
          <a:off x="1550872" y="2486807"/>
          <a:ext cx="3015996" cy="3015989"/>
        </a:xfrm>
        <a:solidFill>
          <a:srgbClr val="68B259"/>
        </a:solidFill>
      </dgm:spPr>
      <dgm:t>
        <a:bodyPr/>
        <a:lstStyle/>
        <a:p>
          <a:pPr marL="268288" indent="-92075"/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Ακαδημία Αθηνών</a:t>
          </a:r>
        </a:p>
      </dgm:t>
    </dgm:pt>
    <dgm:pt modelId="{2E1F727E-0BE6-4BF3-8C63-4958646D9CBF}" type="parTrans" cxnId="{2C3938A7-5D1A-47D4-96A9-716E5A0F0104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71BA3106-2734-49A6-8644-EB40F245D53E}" type="sibTrans" cxnId="{2C3938A7-5D1A-47D4-96A9-716E5A0F0104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48627414-D752-41B1-A1C5-43428F98F952}">
      <dgm:prSet phldrT="[Text]" custT="1"/>
      <dgm:spPr>
        <a:xfrm>
          <a:off x="1550872" y="2486807"/>
          <a:ext cx="3015996" cy="3015989"/>
        </a:xfrm>
        <a:solidFill>
          <a:srgbClr val="68B259"/>
        </a:solidFill>
      </dgm:spPr>
      <dgm:t>
        <a:bodyPr/>
        <a:lstStyle/>
        <a:p>
          <a:pPr marL="268288" indent="-92075"/>
          <a:r>
            <a:rPr lang="el-GR" sz="2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Εθνικό Αστεροσκοπείο Αθηνών </a:t>
          </a:r>
        </a:p>
      </dgm:t>
    </dgm:pt>
    <dgm:pt modelId="{40E80B78-BA0C-4617-9121-B5EB21611B92}" type="parTrans" cxnId="{48776388-6DDA-4B5F-A211-AAE2FC44206E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1AF895AD-5D69-4BCC-892C-E68F7118FFFF}" type="sibTrans" cxnId="{48776388-6DDA-4B5F-A211-AAE2FC44206E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4603972C-8151-4538-8625-A16796CFE05D}" type="pres">
      <dgm:prSet presAssocID="{7C0BD65F-0B57-4C2B-BD4C-BD795B31A04F}" presName="Name0" presStyleCnt="0">
        <dgm:presLayoutVars>
          <dgm:chMax val="7"/>
          <dgm:dir/>
          <dgm:resizeHandles val="exact"/>
        </dgm:presLayoutVars>
      </dgm:prSet>
      <dgm:spPr/>
    </dgm:pt>
    <dgm:pt modelId="{B7891284-6EDD-488D-9F82-D2FF8DA49FB8}" type="pres">
      <dgm:prSet presAssocID="{7C0BD65F-0B57-4C2B-BD4C-BD795B31A04F}" presName="ellipse1" presStyleLbl="venn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1E5987F-D4AE-4B34-AB29-BD3ED06D6F5E}" type="pres">
      <dgm:prSet presAssocID="{7C0BD65F-0B57-4C2B-BD4C-BD795B31A04F}" presName="ellipse2" presStyleLbl="venn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45FE2E74-6DEE-42C3-B7E2-4EC20ED173EE}" type="pres">
      <dgm:prSet presAssocID="{7C0BD65F-0B57-4C2B-BD4C-BD795B31A04F}" presName="ellipse3" presStyleLbl="venn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B044E9A-B52C-49ED-8519-AFECB795A7A7}" type="pres">
      <dgm:prSet presAssocID="{7C0BD65F-0B57-4C2B-BD4C-BD795B31A04F}" presName="ellipse4" presStyleLbl="venn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222AFF8D-0F7F-4F0D-96E2-3F6F943B36FA}" type="pres">
      <dgm:prSet presAssocID="{7C0BD65F-0B57-4C2B-BD4C-BD795B31A04F}" presName="ellipse5" presStyleLbl="venn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BCFCFB00-73BA-4D8B-8267-A1C4D8588EFA}" srcId="{16E192BA-9928-4826-B7C0-2533B42F3E83}" destId="{38E1EA71-9AEF-45EF-A305-BD178A7263C4}" srcOrd="1" destOrd="0" parTransId="{B5FE4DF3-17F6-4FBD-AFDE-9CD4DAF5E203}" sibTransId="{5010174E-E794-4F4E-BA94-3ED3C6166152}"/>
    <dgm:cxn modelId="{03762B01-22B6-4CF4-8C4C-575841314E02}" type="presOf" srcId="{F91DDE7B-F2AC-4051-8C46-039675B686D4}" destId="{CB044E9A-B52C-49ED-8519-AFECB795A7A7}" srcOrd="0" destOrd="0" presId="urn:microsoft.com/office/officeart/2005/8/layout/rings+Icon#1"/>
    <dgm:cxn modelId="{B1825701-4712-4CEC-A286-A4E7C92A4262}" type="presOf" srcId="{7D9BCD34-1C53-4917-81B7-4AFA3571D5AE}" destId="{B7891284-6EDD-488D-9F82-D2FF8DA49FB8}" srcOrd="0" destOrd="3" presId="urn:microsoft.com/office/officeart/2005/8/layout/rings+Icon#1"/>
    <dgm:cxn modelId="{5A441A08-FE3F-479A-9882-92CE71A1879B}" type="presOf" srcId="{9D4E609A-6C77-4F75-93CE-8DD96B2A4CA0}" destId="{A1E5987F-D4AE-4B34-AB29-BD3ED06D6F5E}" srcOrd="0" destOrd="5" presId="urn:microsoft.com/office/officeart/2005/8/layout/rings+Icon#1"/>
    <dgm:cxn modelId="{16B64F0B-5467-46B6-9CB1-5368C851CDE0}" srcId="{16E192BA-9928-4826-B7C0-2533B42F3E83}" destId="{EA1B74BF-0117-4D31-91A0-12C6F94ED179}" srcOrd="3" destOrd="0" parTransId="{31789886-043D-4DE0-B8D9-BDBC59A30372}" sibTransId="{6F546A32-30CA-4FBA-963E-C0EA9252774D}"/>
    <dgm:cxn modelId="{D931EC16-AF1B-42A9-A1A7-C561DAC91C64}" type="presOf" srcId="{3E7FAD66-5D6C-4899-AA01-40B3F45A09E4}" destId="{45FE2E74-6DEE-42C3-B7E2-4EC20ED173EE}" srcOrd="0" destOrd="1" presId="urn:microsoft.com/office/officeart/2005/8/layout/rings+Icon#1"/>
    <dgm:cxn modelId="{D23BCB17-0829-40C8-87A5-45DC537158EB}" srcId="{7C0BD65F-0B57-4C2B-BD4C-BD795B31A04F}" destId="{6432DB82-E804-46B1-AF29-1B48ECA81D2B}" srcOrd="1" destOrd="0" parTransId="{C26F3F52-A8B4-4091-89E6-8F896551F0B7}" sibTransId="{32AF8263-BDA0-4CDD-999F-05A43376647E}"/>
    <dgm:cxn modelId="{42F45219-032B-4311-A1C0-53FB5EFB4F17}" type="presOf" srcId="{48627414-D752-41B1-A1C5-43428F98F952}" destId="{A1E5987F-D4AE-4B34-AB29-BD3ED06D6F5E}" srcOrd="0" destOrd="4" presId="urn:microsoft.com/office/officeart/2005/8/layout/rings+Icon#1"/>
    <dgm:cxn modelId="{444FAE19-A373-4D35-AE0A-78D3C3257673}" type="presOf" srcId="{7C0BD65F-0B57-4C2B-BD4C-BD795B31A04F}" destId="{4603972C-8151-4538-8625-A16796CFE05D}" srcOrd="0" destOrd="0" presId="urn:microsoft.com/office/officeart/2005/8/layout/rings+Icon#1"/>
    <dgm:cxn modelId="{A311841A-9770-460A-9EDB-2B5771207368}" type="presOf" srcId="{67C29581-9B70-4D9D-97B5-44E9E47D2A41}" destId="{222AFF8D-0F7F-4F0D-96E2-3F6F943B36FA}" srcOrd="0" destOrd="1" presId="urn:microsoft.com/office/officeart/2005/8/layout/rings+Icon#1"/>
    <dgm:cxn modelId="{307F9222-DEB6-406B-89B0-EC1BFCE13AE5}" srcId="{6432DB82-E804-46B1-AF29-1B48ECA81D2B}" destId="{73B0024C-8A2A-485E-8712-AB88BA68536A}" srcOrd="0" destOrd="0" parTransId="{DB17231C-42A1-45C6-9165-CEE1093C44F3}" sibTransId="{85E80F62-F20D-496A-89F4-BC0387A395D5}"/>
    <dgm:cxn modelId="{C9692826-0D77-46EF-AC3A-5C9D104BCF41}" type="presOf" srcId="{E5E49E46-B155-474F-9258-A68144117D5D}" destId="{CB044E9A-B52C-49ED-8519-AFECB795A7A7}" srcOrd="0" destOrd="2" presId="urn:microsoft.com/office/officeart/2005/8/layout/rings+Icon#1"/>
    <dgm:cxn modelId="{8A329227-BBE0-4D82-B5AF-6590C7238408}" srcId="{7699572A-C48B-491C-9B28-6F1D9C9C4634}" destId="{9457F519-C577-41A9-A670-42FB09994599}" srcOrd="3" destOrd="0" parTransId="{42CDB287-3585-4FBB-A579-89B8E10BC19D}" sibTransId="{FEA7363C-C1B5-4FDC-9D1E-6E795FDF4862}"/>
    <dgm:cxn modelId="{8B57302C-1DCB-471F-96C9-716F8C308D4E}" srcId="{F91DDE7B-F2AC-4051-8C46-039675B686D4}" destId="{FE73FE48-9E03-4E5D-9978-9398E3C166B2}" srcOrd="2" destOrd="0" parTransId="{F54A9D27-F924-4306-BD5E-11F6DB9C3806}" sibTransId="{2E261639-2546-4CFB-94FB-F2917FEEEE14}"/>
    <dgm:cxn modelId="{AC6E1E33-64FA-4B85-900F-B5E5C3416014}" srcId="{16E192BA-9928-4826-B7C0-2533B42F3E83}" destId="{2EE919DC-D690-462A-842F-4882356B6BCF}" srcOrd="0" destOrd="0" parTransId="{F21F37F7-D95E-43AA-83F5-18698E86A9CA}" sibTransId="{A6D14825-C3DE-4F3F-ACE0-3D4F2C3D5D19}"/>
    <dgm:cxn modelId="{DDFEDD35-E5F1-4E1A-B2EC-FCF901F1B5D7}" srcId="{340229D3-701D-4A72-981D-57BF9465EA40}" destId="{CE9C923B-8074-4F67-8F1E-4E6508382B00}" srcOrd="6" destOrd="0" parTransId="{1CA89FBE-7143-4FAE-B304-6D3BCAA81D76}" sibTransId="{D4329E49-7C0C-48AD-9737-6D5208E3D3DE}"/>
    <dgm:cxn modelId="{DE37EB40-9DFA-4670-8767-6EF6D827E23C}" type="presOf" srcId="{2FE07316-5773-43D0-95FD-80F0A1B4DFCB}" destId="{CB044E9A-B52C-49ED-8519-AFECB795A7A7}" srcOrd="0" destOrd="1" presId="urn:microsoft.com/office/officeart/2005/8/layout/rings+Icon#1"/>
    <dgm:cxn modelId="{E819F84B-06B0-4C17-AFA7-1EBDBA30162F}" srcId="{7C0BD65F-0B57-4C2B-BD4C-BD795B31A04F}" destId="{F91DDE7B-F2AC-4051-8C46-039675B686D4}" srcOrd="3" destOrd="0" parTransId="{89F9CE01-8C0D-4EE6-A5E1-3335472F19E5}" sibTransId="{0E3987F3-1A47-42FE-BABC-613DCB68F978}"/>
    <dgm:cxn modelId="{10CBBD4D-FB0D-44C3-B7B1-9EACD851518B}" type="presOf" srcId="{4D08AEE6-6CE0-4FE8-A5D3-04F3FCC3BBE6}" destId="{45FE2E74-6DEE-42C3-B7E2-4EC20ED173EE}" srcOrd="0" destOrd="5" presId="urn:microsoft.com/office/officeart/2005/8/layout/rings+Icon#1"/>
    <dgm:cxn modelId="{9093AD4E-4B04-43BB-888F-CCD9DD921990}" type="presOf" srcId="{FE73FE48-9E03-4E5D-9978-9398E3C166B2}" destId="{CB044E9A-B52C-49ED-8519-AFECB795A7A7}" srcOrd="0" destOrd="3" presId="urn:microsoft.com/office/officeart/2005/8/layout/rings+Icon#1"/>
    <dgm:cxn modelId="{5140CC52-3F28-4FEC-B55C-2EBE410363C5}" srcId="{7699572A-C48B-491C-9B28-6F1D9C9C4634}" destId="{3E7FAD66-5D6C-4899-AA01-40B3F45A09E4}" srcOrd="0" destOrd="0" parTransId="{95FD5E3B-96F1-428F-817B-B9B9EC7E5E54}" sibTransId="{BB3C2ABD-8674-4BD1-961F-8EC8D5F19CD1}"/>
    <dgm:cxn modelId="{83FDC958-3087-469D-882E-55C886895CA1}" srcId="{340229D3-701D-4A72-981D-57BF9465EA40}" destId="{526F394D-9AC3-4CA5-9902-FB24E41FCAE3}" srcOrd="1" destOrd="0" parTransId="{FB4F21C3-0642-4A0F-BDFF-C8DE2ED09FCD}" sibTransId="{6BAF5E4B-8F5F-4B38-AB2D-70D812E8E2A7}"/>
    <dgm:cxn modelId="{698BBA60-F6D4-44F4-9FE7-DE60A7D001AE}" type="presOf" srcId="{6432DB82-E804-46B1-AF29-1B48ECA81D2B}" destId="{A1E5987F-D4AE-4B34-AB29-BD3ED06D6F5E}" srcOrd="0" destOrd="0" presId="urn:microsoft.com/office/officeart/2005/8/layout/rings+Icon#1"/>
    <dgm:cxn modelId="{85EB4264-8685-4C26-87E0-580EA988EE41}" type="presOf" srcId="{7699572A-C48B-491C-9B28-6F1D9C9C4634}" destId="{45FE2E74-6DEE-42C3-B7E2-4EC20ED173EE}" srcOrd="0" destOrd="0" presId="urn:microsoft.com/office/officeart/2005/8/layout/rings+Icon#1"/>
    <dgm:cxn modelId="{60678C6F-2378-4E51-A57A-E62CB1B25A96}" srcId="{7C0BD65F-0B57-4C2B-BD4C-BD795B31A04F}" destId="{16E192BA-9928-4826-B7C0-2533B42F3E83}" srcOrd="0" destOrd="0" parTransId="{8C760A37-2E81-4E7E-ADB0-57F4E3D4D91D}" sibTransId="{1D8AB259-1C4A-41E9-8302-326D853C2C6A}"/>
    <dgm:cxn modelId="{1991B36F-F608-4299-8F77-3A760CEF282F}" type="presOf" srcId="{526F394D-9AC3-4CA5-9902-FB24E41FCAE3}" destId="{222AFF8D-0F7F-4F0D-96E2-3F6F943B36FA}" srcOrd="0" destOrd="2" presId="urn:microsoft.com/office/officeart/2005/8/layout/rings+Icon#1"/>
    <dgm:cxn modelId="{1A25CC6F-2518-4166-8C6B-02AB05C01549}" srcId="{7699572A-C48B-491C-9B28-6F1D9C9C4634}" destId="{4E7BF9AF-AFE7-4C0B-B455-C27913F40111}" srcOrd="2" destOrd="0" parTransId="{C8FFD993-4DEB-4101-B65B-26F7585BDC5E}" sibTransId="{786F14B8-7F25-44DC-9595-2ECFFEC7A321}"/>
    <dgm:cxn modelId="{FD2E9370-39C8-4ABC-AC58-5FA009A82320}" srcId="{340229D3-701D-4A72-981D-57BF9465EA40}" destId="{CAC895D8-AA2C-4AF4-8D43-768CB9B125F9}" srcOrd="3" destOrd="0" parTransId="{56CD4920-E7ED-485F-9E23-2EDB5BF0EEE3}" sibTransId="{7667BE29-5FFC-471E-9B20-4E7C416E5FDB}"/>
    <dgm:cxn modelId="{A642F272-6BF1-4169-8634-EF74929E0703}" srcId="{340229D3-701D-4A72-981D-57BF9465EA40}" destId="{FCC89E36-72DD-4835-88C0-AB3CBD612F71}" srcOrd="2" destOrd="0" parTransId="{2222D1C9-AF90-4D05-9BA1-FD72BA12787E}" sibTransId="{DE8A2A8B-CC64-4FB6-A26B-F0B8489C5593}"/>
    <dgm:cxn modelId="{B2249C76-57A3-4B06-AFB2-673D7D341DEF}" type="presOf" srcId="{16E192BA-9928-4826-B7C0-2533B42F3E83}" destId="{B7891284-6EDD-488D-9F82-D2FF8DA49FB8}" srcOrd="0" destOrd="0" presId="urn:microsoft.com/office/officeart/2005/8/layout/rings+Icon#1"/>
    <dgm:cxn modelId="{3D6BFA76-2420-4FF1-8F41-0ACA2823B0E6}" srcId="{6432DB82-E804-46B1-AF29-1B48ECA81D2B}" destId="{D2706D31-5D81-465A-8344-715309A5403B}" srcOrd="1" destOrd="0" parTransId="{C2A00579-90AD-4C3A-8093-DD18284B2868}" sibTransId="{EF79E127-B5FA-4F03-8B68-720AB813214B}"/>
    <dgm:cxn modelId="{29068078-512A-498B-8504-2BF6FCC914E6}" srcId="{340229D3-701D-4A72-981D-57BF9465EA40}" destId="{67C29581-9B70-4D9D-97B5-44E9E47D2A41}" srcOrd="0" destOrd="0" parTransId="{7D116546-D1AE-4003-91FB-70782877B594}" sibTransId="{3B0F3B24-FCEB-418C-ABA4-88251E7C586C}"/>
    <dgm:cxn modelId="{1D308D81-D126-4D24-9B3F-4ECDC5E7E5B4}" type="presOf" srcId="{EA1B74BF-0117-4D31-91A0-12C6F94ED179}" destId="{B7891284-6EDD-488D-9F82-D2FF8DA49FB8}" srcOrd="0" destOrd="4" presId="urn:microsoft.com/office/officeart/2005/8/layout/rings+Icon#1"/>
    <dgm:cxn modelId="{A3D4CB85-3C26-4230-B573-FE2183ABA871}" type="presOf" srcId="{CE9C923B-8074-4F67-8F1E-4E6508382B00}" destId="{222AFF8D-0F7F-4F0D-96E2-3F6F943B36FA}" srcOrd="0" destOrd="7" presId="urn:microsoft.com/office/officeart/2005/8/layout/rings+Icon#1"/>
    <dgm:cxn modelId="{48776388-6DDA-4B5F-A211-AAE2FC44206E}" srcId="{6432DB82-E804-46B1-AF29-1B48ECA81D2B}" destId="{48627414-D752-41B1-A1C5-43428F98F952}" srcOrd="3" destOrd="0" parTransId="{40E80B78-BA0C-4617-9121-B5EB21611B92}" sibTransId="{1AF895AD-5D69-4BCC-892C-E68F7118FFFF}"/>
    <dgm:cxn modelId="{EA54AF88-883A-4CEE-8683-F0FFBFFB64AE}" srcId="{F91DDE7B-F2AC-4051-8C46-039675B686D4}" destId="{2FE07316-5773-43D0-95FD-80F0A1B4DFCB}" srcOrd="0" destOrd="0" parTransId="{FC385F45-43FB-47AC-B42D-F784D1E78F61}" sibTransId="{8C9CDF58-8DF2-448B-9FA2-F111D47021B5}"/>
    <dgm:cxn modelId="{55F66D99-5A15-4389-933E-C2787574024B}" type="presOf" srcId="{CAC895D8-AA2C-4AF4-8D43-768CB9B125F9}" destId="{222AFF8D-0F7F-4F0D-96E2-3F6F943B36FA}" srcOrd="0" destOrd="4" presId="urn:microsoft.com/office/officeart/2005/8/layout/rings+Icon#1"/>
    <dgm:cxn modelId="{F19F409B-3B2B-4127-9FD5-B5F2148F47D4}" type="presOf" srcId="{2EE919DC-D690-462A-842F-4882356B6BCF}" destId="{B7891284-6EDD-488D-9F82-D2FF8DA49FB8}" srcOrd="0" destOrd="1" presId="urn:microsoft.com/office/officeart/2005/8/layout/rings+Icon#1"/>
    <dgm:cxn modelId="{709BE49D-F549-4575-AF8C-CC358039F38B}" srcId="{16E192BA-9928-4826-B7C0-2533B42F3E83}" destId="{7D9BCD34-1C53-4917-81B7-4AFA3571D5AE}" srcOrd="2" destOrd="0" parTransId="{6112A607-1939-430F-BA56-337A9E480D96}" sibTransId="{53DCA7C6-CC1F-4967-92B8-985CC841D6F5}"/>
    <dgm:cxn modelId="{2C3938A7-5D1A-47D4-96A9-716E5A0F0104}" srcId="{6432DB82-E804-46B1-AF29-1B48ECA81D2B}" destId="{037734FB-668C-46D9-B875-53C4B2A01266}" srcOrd="2" destOrd="0" parTransId="{2E1F727E-0BE6-4BF3-8C63-4958646D9CBF}" sibTransId="{71BA3106-2734-49A6-8644-EB40F245D53E}"/>
    <dgm:cxn modelId="{F75173AF-2EFA-42AD-9038-55E45F026D6E}" srcId="{7699572A-C48B-491C-9B28-6F1D9C9C4634}" destId="{4D08AEE6-6CE0-4FE8-A5D3-04F3FCC3BBE6}" srcOrd="4" destOrd="0" parTransId="{D3266D1D-BA0F-4643-94AC-9C40A1B03935}" sibTransId="{C279F63A-8F9E-411A-8ABB-AB6F1A15D57F}"/>
    <dgm:cxn modelId="{D1E589B5-8AFE-45E1-B429-A2CACC4D30AC}" type="presOf" srcId="{EAD03063-7F1C-4A4F-B0DC-B96665B2BA65}" destId="{222AFF8D-0F7F-4F0D-96E2-3F6F943B36FA}" srcOrd="0" destOrd="5" presId="urn:microsoft.com/office/officeart/2005/8/layout/rings+Icon#1"/>
    <dgm:cxn modelId="{978157B8-892A-4532-AA7A-571F6EDB2137}" srcId="{7699572A-C48B-491C-9B28-6F1D9C9C4634}" destId="{94D6B8C2-21D1-4B39-B293-E12D9DBA523B}" srcOrd="1" destOrd="0" parTransId="{1F670565-3354-4A74-96C8-7C951B66EBF4}" sibTransId="{64205FF4-ECEF-4882-877F-81F933FAF303}"/>
    <dgm:cxn modelId="{614102BA-C44B-4869-B2E4-F99ACBD5D4DA}" type="presOf" srcId="{9457F519-C577-41A9-A670-42FB09994599}" destId="{45FE2E74-6DEE-42C3-B7E2-4EC20ED173EE}" srcOrd="0" destOrd="4" presId="urn:microsoft.com/office/officeart/2005/8/layout/rings+Icon#1"/>
    <dgm:cxn modelId="{1CE361BB-D8C8-4326-8F20-8CDCDC0835DF}" srcId="{7C0BD65F-0B57-4C2B-BD4C-BD795B31A04F}" destId="{7699572A-C48B-491C-9B28-6F1D9C9C4634}" srcOrd="2" destOrd="0" parTransId="{B8879796-2F0C-4E51-BB17-3A5ECB046D0F}" sibTransId="{EBB7CE98-EF0F-4A9B-97CE-A25B6DF68001}"/>
    <dgm:cxn modelId="{2D25EDBB-C1EC-47FF-8961-EFD74FC2D1F6}" srcId="{7C0BD65F-0B57-4C2B-BD4C-BD795B31A04F}" destId="{340229D3-701D-4A72-981D-57BF9465EA40}" srcOrd="4" destOrd="0" parTransId="{4D11005E-7861-4C3A-85CA-CF0C89002382}" sibTransId="{C0219D09-5822-4BEE-A3B0-F5FDB29C8218}"/>
    <dgm:cxn modelId="{987876BD-4D4F-41E0-8CF9-11A3A0D70EEC}" type="presOf" srcId="{D2706D31-5D81-465A-8344-715309A5403B}" destId="{A1E5987F-D4AE-4B34-AB29-BD3ED06D6F5E}" srcOrd="0" destOrd="2" presId="urn:microsoft.com/office/officeart/2005/8/layout/rings+Icon#1"/>
    <dgm:cxn modelId="{CBDB32C3-3139-4932-BD4B-270DB5D36E01}" srcId="{340229D3-701D-4A72-981D-57BF9465EA40}" destId="{EAD03063-7F1C-4A4F-B0DC-B96665B2BA65}" srcOrd="4" destOrd="0" parTransId="{E43B4F5A-38A2-4D1D-A6AD-D68992B26AA1}" sibTransId="{928503B0-5BE4-475D-B166-D3CA07B07A07}"/>
    <dgm:cxn modelId="{6E434EC7-5186-46EA-870B-7EAEC55CE5E3}" srcId="{F91DDE7B-F2AC-4051-8C46-039675B686D4}" destId="{E5E49E46-B155-474F-9258-A68144117D5D}" srcOrd="1" destOrd="0" parTransId="{4F094A03-7E58-41C6-A34F-705A9CDA40EE}" sibTransId="{E32A501F-6C96-4847-B849-65FB45FC8F35}"/>
    <dgm:cxn modelId="{BA8364CB-109B-4FB1-B6EE-C56BD81FA058}" type="presOf" srcId="{4E7BF9AF-AFE7-4C0B-B455-C27913F40111}" destId="{45FE2E74-6DEE-42C3-B7E2-4EC20ED173EE}" srcOrd="0" destOrd="3" presId="urn:microsoft.com/office/officeart/2005/8/layout/rings+Icon#1"/>
    <dgm:cxn modelId="{92E30FD1-1203-4DFE-A8D3-082D2113FC53}" type="presOf" srcId="{FCC89E36-72DD-4835-88C0-AB3CBD612F71}" destId="{222AFF8D-0F7F-4F0D-96E2-3F6F943B36FA}" srcOrd="0" destOrd="3" presId="urn:microsoft.com/office/officeart/2005/8/layout/rings+Icon#1"/>
    <dgm:cxn modelId="{A0F925D7-D753-4B81-BD62-20E538C584D6}" srcId="{6432DB82-E804-46B1-AF29-1B48ECA81D2B}" destId="{9D4E609A-6C77-4F75-93CE-8DD96B2A4CA0}" srcOrd="4" destOrd="0" parTransId="{FF5B71C7-C44C-4CF8-B3FF-EED0A5239212}" sibTransId="{7ACA4602-3BDC-483B-8BFE-AD5471DD0A55}"/>
    <dgm:cxn modelId="{6D99B2E0-8039-4574-9B16-61E885B1F40E}" type="presOf" srcId="{94D6B8C2-21D1-4B39-B293-E12D9DBA523B}" destId="{45FE2E74-6DEE-42C3-B7E2-4EC20ED173EE}" srcOrd="0" destOrd="2" presId="urn:microsoft.com/office/officeart/2005/8/layout/rings+Icon#1"/>
    <dgm:cxn modelId="{87CCA1E5-F725-4288-8CB9-8F770A8541C6}" srcId="{340229D3-701D-4A72-981D-57BF9465EA40}" destId="{35BBB671-8A3A-4964-BCFC-80384F915FE6}" srcOrd="5" destOrd="0" parTransId="{DF4237C6-DAA5-4101-9D3A-2334312E0346}" sibTransId="{0A4FAF96-2D0B-4BEA-BD25-9E6A1ECE34F1}"/>
    <dgm:cxn modelId="{6BFDACED-FD64-41D5-9772-8409208F7161}" type="presOf" srcId="{037734FB-668C-46D9-B875-53C4B2A01266}" destId="{A1E5987F-D4AE-4B34-AB29-BD3ED06D6F5E}" srcOrd="0" destOrd="3" presId="urn:microsoft.com/office/officeart/2005/8/layout/rings+Icon#1"/>
    <dgm:cxn modelId="{FBEA88F0-85AC-4825-84C5-2E826E1D654F}" type="presOf" srcId="{73B0024C-8A2A-485E-8712-AB88BA68536A}" destId="{A1E5987F-D4AE-4B34-AB29-BD3ED06D6F5E}" srcOrd="0" destOrd="1" presId="urn:microsoft.com/office/officeart/2005/8/layout/rings+Icon#1"/>
    <dgm:cxn modelId="{687E3AF2-F89A-476D-9D98-1E3BD61FF8C5}" type="presOf" srcId="{35BBB671-8A3A-4964-BCFC-80384F915FE6}" destId="{222AFF8D-0F7F-4F0D-96E2-3F6F943B36FA}" srcOrd="0" destOrd="6" presId="urn:microsoft.com/office/officeart/2005/8/layout/rings+Icon#1"/>
    <dgm:cxn modelId="{28C7B8F4-A482-4E80-B2BF-0D8EB7401B01}" type="presOf" srcId="{340229D3-701D-4A72-981D-57BF9465EA40}" destId="{222AFF8D-0F7F-4F0D-96E2-3F6F943B36FA}" srcOrd="0" destOrd="0" presId="urn:microsoft.com/office/officeart/2005/8/layout/rings+Icon#1"/>
    <dgm:cxn modelId="{381CB9FE-FDC9-4A9C-9EC3-191F9931B88E}" type="presOf" srcId="{38E1EA71-9AEF-45EF-A305-BD178A7263C4}" destId="{B7891284-6EDD-488D-9F82-D2FF8DA49FB8}" srcOrd="0" destOrd="2" presId="urn:microsoft.com/office/officeart/2005/8/layout/rings+Icon#1"/>
    <dgm:cxn modelId="{E7FD0B03-373D-412A-8361-F11B5DA46F41}" type="presParOf" srcId="{4603972C-8151-4538-8625-A16796CFE05D}" destId="{B7891284-6EDD-488D-9F82-D2FF8DA49FB8}" srcOrd="0" destOrd="0" presId="urn:microsoft.com/office/officeart/2005/8/layout/rings+Icon#1"/>
    <dgm:cxn modelId="{827EE102-0530-4646-81DD-CC2F3F7D5DBC}" type="presParOf" srcId="{4603972C-8151-4538-8625-A16796CFE05D}" destId="{A1E5987F-D4AE-4B34-AB29-BD3ED06D6F5E}" srcOrd="1" destOrd="0" presId="urn:microsoft.com/office/officeart/2005/8/layout/rings+Icon#1"/>
    <dgm:cxn modelId="{F0391C29-3BBC-42D9-9954-D352085C78A2}" type="presParOf" srcId="{4603972C-8151-4538-8625-A16796CFE05D}" destId="{45FE2E74-6DEE-42C3-B7E2-4EC20ED173EE}" srcOrd="2" destOrd="0" presId="urn:microsoft.com/office/officeart/2005/8/layout/rings+Icon#1"/>
    <dgm:cxn modelId="{8FE208E8-77CA-4F96-B55A-B90AE99E54CA}" type="presParOf" srcId="{4603972C-8151-4538-8625-A16796CFE05D}" destId="{CB044E9A-B52C-49ED-8519-AFECB795A7A7}" srcOrd="3" destOrd="0" presId="urn:microsoft.com/office/officeart/2005/8/layout/rings+Icon#1"/>
    <dgm:cxn modelId="{88019FE3-5A5A-4882-923D-4DCF506AE40D}" type="presParOf" srcId="{4603972C-8151-4538-8625-A16796CFE05D}" destId="{222AFF8D-0F7F-4F0D-96E2-3F6F943B36FA}" srcOrd="4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65C74-113F-46D2-8D85-71B823F30EA1}" type="doc">
      <dgm:prSet loTypeId="urn:microsoft.com/office/officeart/2005/8/layout/pList2#1" loCatId="picture" qsTypeId="urn:microsoft.com/office/officeart/2005/8/quickstyle/simple1#12" qsCatId="simple" csTypeId="urn:microsoft.com/office/officeart/2005/8/colors/accent5_2" csCatId="accent5" phldr="1"/>
      <dgm:spPr/>
    </dgm:pt>
    <dgm:pt modelId="{301E43CE-BD03-4AC2-8653-E311CC6E476E}">
      <dgm:prSet phldrT="[Κείμενο]" custT="1"/>
      <dgm:spPr/>
      <dgm:t>
        <a:bodyPr lIns="36000" rIns="36000"/>
        <a:lstStyle/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Διαχείριση κινδύνων πλημμύρας</a:t>
          </a:r>
          <a:br>
            <a:rPr lang="en-US" sz="2300" b="0" dirty="0">
              <a:latin typeface="Averta" panose="00000500000000000000" pitchFamily="50" charset="-95"/>
            </a:rPr>
          </a:br>
          <a:r>
            <a:rPr lang="en-US" sz="2300" b="0" dirty="0">
              <a:latin typeface="Averta" panose="00000500000000000000" pitchFamily="50" charset="-95"/>
            </a:rPr>
            <a:t>(3) </a:t>
          </a:r>
          <a:endParaRPr lang="el-GR" sz="2300" b="0" dirty="0">
            <a:latin typeface="Averta" panose="00000500000000000000" pitchFamily="50" charset="-95"/>
          </a:endParaRPr>
        </a:p>
      </dgm:t>
    </dgm:pt>
    <dgm:pt modelId="{83B33CA5-8B49-4BC4-A600-7F18E5A4B315}" type="parTrans" cxnId="{F0BEF3F6-2350-4F74-81A6-ADA1A54A8A82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CF213E45-0072-451C-B8FB-F3624979AED1}" type="sibTrans" cxnId="{F0BEF3F6-2350-4F74-81A6-ADA1A54A8A82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E463A76B-9722-4CE8-A3C9-FEBB122BC4EF}">
      <dgm:prSet phldrT="[Κείμενο]" custT="1"/>
      <dgm:spPr/>
      <dgm:t>
        <a:bodyPr/>
        <a:lstStyle/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Διαχείριση παράκτιας ζώνης</a:t>
          </a:r>
          <a:br>
            <a:rPr lang="en-US" sz="2300" b="0" dirty="0">
              <a:latin typeface="Averta" panose="00000500000000000000" pitchFamily="50" charset="-95"/>
            </a:rPr>
          </a:br>
          <a:r>
            <a:rPr lang="en-GB" sz="2300" b="0" dirty="0">
              <a:latin typeface="Averta" panose="00000500000000000000" pitchFamily="50" charset="-95"/>
            </a:rPr>
            <a:t>(3)</a:t>
          </a:r>
        </a:p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n-GB" sz="2300" b="0" dirty="0">
            <a:latin typeface="Averta" panose="00000500000000000000" pitchFamily="50" charset="-95"/>
          </a:endParaRPr>
        </a:p>
      </dgm:t>
    </dgm:pt>
    <dgm:pt modelId="{22F75342-C174-4CFB-A7E0-5508AA43172D}" type="parTrans" cxnId="{A2FD5EAC-5D69-4678-A377-7954FEAC2B89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C8A07FC1-47FF-43E0-B0AF-0B77DCFB72C1}" type="sibTrans" cxnId="{A2FD5EAC-5D69-4678-A377-7954FEAC2B89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0F68D2CC-0BFD-4C82-9208-D7EC8346FDB0}">
      <dgm:prSet phldrT="[Κείμενο]" custT="1"/>
      <dgm:spPr/>
      <dgm:t>
        <a:bodyPr/>
        <a:lstStyle/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Δασοπροστασία</a:t>
          </a:r>
        </a:p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 </a:t>
          </a:r>
          <a:r>
            <a:rPr lang="en-US" sz="2300" b="0" dirty="0">
              <a:latin typeface="Averta" panose="00000500000000000000" pitchFamily="50" charset="-95"/>
            </a:rPr>
            <a:t>(1)</a:t>
          </a:r>
          <a:endParaRPr lang="el-GR" sz="2300" b="0" dirty="0">
            <a:latin typeface="Averta" panose="00000500000000000000" pitchFamily="50" charset="-95"/>
          </a:endParaRPr>
        </a:p>
      </dgm:t>
    </dgm:pt>
    <dgm:pt modelId="{F897CC68-0601-4EF7-8B5D-4CB8B1462B35}" type="parTrans" cxnId="{71551145-0733-4450-B4FF-110B876A8CAC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206A6E14-0350-42F0-B03B-1FBEE9AA97A3}" type="sibTrans" cxnId="{71551145-0733-4450-B4FF-110B876A8CAC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3BC0A9E3-7DCA-4AA4-8BAC-82C2C6DBE8F7}">
      <dgm:prSet phldrT="[Κείμενο]" custT="1"/>
      <dgm:spPr/>
      <dgm:t>
        <a:bodyPr/>
        <a:lstStyle/>
        <a:p>
          <a:pPr algn="ctr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Αστικό/</a:t>
          </a:r>
          <a:br>
            <a:rPr lang="el-GR" sz="2300" b="0" dirty="0">
              <a:latin typeface="Averta" panose="00000500000000000000" pitchFamily="50" charset="-95"/>
            </a:rPr>
          </a:br>
          <a:r>
            <a:rPr lang="el-GR" sz="2300" b="0" dirty="0">
              <a:latin typeface="Averta" panose="00000500000000000000" pitchFamily="50" charset="-95"/>
            </a:rPr>
            <a:t>δομημένο περιβάλλον </a:t>
          </a:r>
        </a:p>
        <a:p>
          <a:pPr algn="ctr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 </a:t>
          </a:r>
          <a:r>
            <a:rPr lang="en-US" sz="2300" b="0" dirty="0">
              <a:latin typeface="Averta" panose="00000500000000000000" pitchFamily="50" charset="-95"/>
            </a:rPr>
            <a:t>(2) </a:t>
          </a:r>
          <a:endParaRPr lang="el-GR" sz="2300" b="0" dirty="0">
            <a:latin typeface="Averta" panose="00000500000000000000" pitchFamily="50" charset="-95"/>
          </a:endParaRPr>
        </a:p>
      </dgm:t>
    </dgm:pt>
    <dgm:pt modelId="{5778B544-06A1-4CA6-8F24-9FD14B1AF9F7}" type="sibTrans" cxnId="{16E59ED1-6315-4C28-8293-B4FE698072C4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AF84FDFF-0339-4BA3-A7C7-E5654CDFBD14}" type="parTrans" cxnId="{16E59ED1-6315-4C28-8293-B4FE698072C4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C9CF8F2C-7737-4520-9F19-1AF00DC0EFAB}">
      <dgm:prSet phldrT="[Κείμενο]" custT="1"/>
      <dgm:spPr/>
      <dgm:t>
        <a:bodyPr/>
        <a:lstStyle/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Διαχείριση υδάτινων πόρων</a:t>
          </a:r>
          <a:br>
            <a:rPr lang="en-US" sz="2300" b="0" dirty="0">
              <a:latin typeface="Averta" panose="00000500000000000000" pitchFamily="50" charset="-95"/>
            </a:rPr>
          </a:br>
          <a:r>
            <a:rPr lang="en-US" sz="2300" b="0" dirty="0">
              <a:latin typeface="Averta" panose="00000500000000000000" pitchFamily="50" charset="-95"/>
            </a:rPr>
            <a:t>(3)</a:t>
          </a:r>
          <a:endParaRPr lang="el-GR" sz="2300" b="0" dirty="0">
            <a:latin typeface="Averta" panose="00000500000000000000" pitchFamily="50" charset="-95"/>
          </a:endParaRPr>
        </a:p>
      </dgm:t>
    </dgm:pt>
    <dgm:pt modelId="{97150331-0A54-4FD7-B708-D78676DD3246}" type="sibTrans" cxnId="{A0EA48D0-39D7-4D02-B832-21C1CE7A4E42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5FD8460A-74DB-4E06-93CF-CD7A374CB9F0}" type="parTrans" cxnId="{A0EA48D0-39D7-4D02-B832-21C1CE7A4E42}">
      <dgm:prSet/>
      <dgm:spPr/>
      <dgm:t>
        <a:bodyPr/>
        <a:lstStyle/>
        <a:p>
          <a:pPr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endParaRPr lang="el-GR" sz="2300" b="0">
            <a:latin typeface="Averta" panose="00000500000000000000" pitchFamily="50" charset="-95"/>
          </a:endParaRPr>
        </a:p>
      </dgm:t>
    </dgm:pt>
    <dgm:pt modelId="{ECBF093B-28DA-4FB4-92F0-D9F4C4589B61}" type="pres">
      <dgm:prSet presAssocID="{9AE65C74-113F-46D2-8D85-71B823F30EA1}" presName="Name0" presStyleCnt="0">
        <dgm:presLayoutVars>
          <dgm:dir/>
          <dgm:resizeHandles val="exact"/>
        </dgm:presLayoutVars>
      </dgm:prSet>
      <dgm:spPr/>
    </dgm:pt>
    <dgm:pt modelId="{1B00353F-AA9A-450A-83ED-E8983E78840F}" type="pres">
      <dgm:prSet presAssocID="{9AE65C74-113F-46D2-8D85-71B823F30EA1}" presName="bkgdShp" presStyleLbl="alignAccFollowNode1" presStyleIdx="0" presStyleCnt="1"/>
      <dgm:spPr/>
    </dgm:pt>
    <dgm:pt modelId="{CD02893D-2ADB-424D-964A-CB70855DBB7F}" type="pres">
      <dgm:prSet presAssocID="{9AE65C74-113F-46D2-8D85-71B823F30EA1}" presName="linComp" presStyleCnt="0"/>
      <dgm:spPr/>
    </dgm:pt>
    <dgm:pt modelId="{630154CE-2A46-423C-A278-3EB6CC0DD9A8}" type="pres">
      <dgm:prSet presAssocID="{301E43CE-BD03-4AC2-8653-E311CC6E476E}" presName="compNode" presStyleCnt="0"/>
      <dgm:spPr/>
    </dgm:pt>
    <dgm:pt modelId="{5B317906-FD99-43D4-A21B-BA866A28AF85}" type="pres">
      <dgm:prSet presAssocID="{301E43CE-BD03-4AC2-8653-E311CC6E476E}" presName="node" presStyleLbl="node1" presStyleIdx="0" presStyleCnt="5" custScaleY="79116">
        <dgm:presLayoutVars>
          <dgm:bulletEnabled val="1"/>
        </dgm:presLayoutVars>
      </dgm:prSet>
      <dgm:spPr/>
    </dgm:pt>
    <dgm:pt modelId="{0E3E8450-E4D4-4C0E-8DB3-EC50D12F23CE}" type="pres">
      <dgm:prSet presAssocID="{301E43CE-BD03-4AC2-8653-E311CC6E476E}" presName="invisiNode" presStyleLbl="node1" presStyleIdx="0" presStyleCnt="5"/>
      <dgm:spPr/>
    </dgm:pt>
    <dgm:pt modelId="{C44E3AF9-0D1D-472D-9268-6098CDA554FA}" type="pres">
      <dgm:prSet presAssocID="{301E43CE-BD03-4AC2-8653-E311CC6E476E}" presName="imagNode" presStyleLbl="fgImgPlace1" presStyleIdx="0" presStyleCnt="5" custScaleY="2126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AEB8A6-CF70-4DAB-8921-91D85BC1F59A}" type="pres">
      <dgm:prSet presAssocID="{CF213E45-0072-451C-B8FB-F3624979AED1}" presName="sibTrans" presStyleLbl="sibTrans2D1" presStyleIdx="0" presStyleCnt="0"/>
      <dgm:spPr/>
    </dgm:pt>
    <dgm:pt modelId="{1670D6AA-C48E-47AF-B5A1-0333F10CA795}" type="pres">
      <dgm:prSet presAssocID="{E463A76B-9722-4CE8-A3C9-FEBB122BC4EF}" presName="compNode" presStyleCnt="0"/>
      <dgm:spPr/>
    </dgm:pt>
    <dgm:pt modelId="{0B64F06E-EA73-4FFB-B88C-509227145270}" type="pres">
      <dgm:prSet presAssocID="{E463A76B-9722-4CE8-A3C9-FEBB122BC4EF}" presName="node" presStyleLbl="node1" presStyleIdx="1" presStyleCnt="5" custScaleY="79116">
        <dgm:presLayoutVars>
          <dgm:bulletEnabled val="1"/>
        </dgm:presLayoutVars>
      </dgm:prSet>
      <dgm:spPr/>
    </dgm:pt>
    <dgm:pt modelId="{7DC78709-88FC-46F0-B887-1326619E7DAB}" type="pres">
      <dgm:prSet presAssocID="{E463A76B-9722-4CE8-A3C9-FEBB122BC4EF}" presName="invisiNode" presStyleLbl="node1" presStyleIdx="1" presStyleCnt="5"/>
      <dgm:spPr/>
    </dgm:pt>
    <dgm:pt modelId="{F42A461D-503A-433E-96D6-48031EC2B5E8}" type="pres">
      <dgm:prSet presAssocID="{E463A76B-9722-4CE8-A3C9-FEBB122BC4EF}" presName="imagNode" presStyleLbl="fgImgPlace1" presStyleIdx="1" presStyleCnt="5" custScaleY="2126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7272E0-3E4E-45E2-BF15-944EE2C4B4FA}" type="pres">
      <dgm:prSet presAssocID="{C8A07FC1-47FF-43E0-B0AF-0B77DCFB72C1}" presName="sibTrans" presStyleLbl="sibTrans2D1" presStyleIdx="0" presStyleCnt="0"/>
      <dgm:spPr/>
    </dgm:pt>
    <dgm:pt modelId="{93E1B2D9-40D3-42CD-8A12-404DFA48FEDB}" type="pres">
      <dgm:prSet presAssocID="{0F68D2CC-0BFD-4C82-9208-D7EC8346FDB0}" presName="compNode" presStyleCnt="0"/>
      <dgm:spPr/>
    </dgm:pt>
    <dgm:pt modelId="{2812EF42-0C91-430B-BAB3-BE8F08704688}" type="pres">
      <dgm:prSet presAssocID="{0F68D2CC-0BFD-4C82-9208-D7EC8346FDB0}" presName="node" presStyleLbl="node1" presStyleIdx="2" presStyleCnt="5" custScaleX="101769" custScaleY="79117">
        <dgm:presLayoutVars>
          <dgm:bulletEnabled val="1"/>
        </dgm:presLayoutVars>
      </dgm:prSet>
      <dgm:spPr/>
    </dgm:pt>
    <dgm:pt modelId="{8744E4A7-4686-4BB0-B939-2D4785A0A14E}" type="pres">
      <dgm:prSet presAssocID="{0F68D2CC-0BFD-4C82-9208-D7EC8346FDB0}" presName="invisiNode" presStyleLbl="node1" presStyleIdx="2" presStyleCnt="5"/>
      <dgm:spPr/>
    </dgm:pt>
    <dgm:pt modelId="{CBCB7A99-8194-4027-A98B-E860C9E4FFC8}" type="pres">
      <dgm:prSet presAssocID="{0F68D2CC-0BFD-4C82-9208-D7EC8346FDB0}" presName="imagNode" presStyleLbl="fgImgPlace1" presStyleIdx="2" presStyleCnt="5" custScaleY="2126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9B7B532-AFAF-41C8-9247-B64FBE230AEC}" type="pres">
      <dgm:prSet presAssocID="{206A6E14-0350-42F0-B03B-1FBEE9AA97A3}" presName="sibTrans" presStyleLbl="sibTrans2D1" presStyleIdx="0" presStyleCnt="0"/>
      <dgm:spPr/>
    </dgm:pt>
    <dgm:pt modelId="{45A4CAE1-D2E3-4450-B067-CD928D1EF837}" type="pres">
      <dgm:prSet presAssocID="{C9CF8F2C-7737-4520-9F19-1AF00DC0EFAB}" presName="compNode" presStyleCnt="0"/>
      <dgm:spPr/>
    </dgm:pt>
    <dgm:pt modelId="{D4F6C9B6-D741-454A-925F-D625DC85A84B}" type="pres">
      <dgm:prSet presAssocID="{C9CF8F2C-7737-4520-9F19-1AF00DC0EFAB}" presName="node" presStyleLbl="node1" presStyleIdx="3" presStyleCnt="5" custScaleY="79116">
        <dgm:presLayoutVars>
          <dgm:bulletEnabled val="1"/>
        </dgm:presLayoutVars>
      </dgm:prSet>
      <dgm:spPr/>
    </dgm:pt>
    <dgm:pt modelId="{3AC20C37-6FC8-4568-BD67-AAB9DD7D5EDA}" type="pres">
      <dgm:prSet presAssocID="{C9CF8F2C-7737-4520-9F19-1AF00DC0EFAB}" presName="invisiNode" presStyleLbl="node1" presStyleIdx="3" presStyleCnt="5"/>
      <dgm:spPr/>
    </dgm:pt>
    <dgm:pt modelId="{82579D29-2165-43CC-8B4A-C170877265DF}" type="pres">
      <dgm:prSet presAssocID="{C9CF8F2C-7737-4520-9F19-1AF00DC0EFAB}" presName="imagNode" presStyleLbl="fgImgPlace1" presStyleIdx="3" presStyleCnt="5" custScaleX="99949" custScaleY="212659"/>
      <dgm:spPr>
        <a:blipFill rotWithShape="1">
          <a:blip xmlns:r="http://schemas.openxmlformats.org/officeDocument/2006/relationships" r:embed="rId4" cstate="screen"/>
          <a:stretch>
            <a:fillRect/>
          </a:stretch>
        </a:blipFill>
      </dgm:spPr>
    </dgm:pt>
    <dgm:pt modelId="{79C84A1F-C490-4245-870D-684D9ECF47F3}" type="pres">
      <dgm:prSet presAssocID="{97150331-0A54-4FD7-B708-D78676DD3246}" presName="sibTrans" presStyleLbl="sibTrans2D1" presStyleIdx="0" presStyleCnt="0"/>
      <dgm:spPr/>
    </dgm:pt>
    <dgm:pt modelId="{C3A332E7-55C5-4A98-BDA2-5F2B34018A70}" type="pres">
      <dgm:prSet presAssocID="{3BC0A9E3-7DCA-4AA4-8BAC-82C2C6DBE8F7}" presName="compNode" presStyleCnt="0"/>
      <dgm:spPr/>
    </dgm:pt>
    <dgm:pt modelId="{2C379B34-AE43-4C9B-BBB8-B3971C93427D}" type="pres">
      <dgm:prSet presAssocID="{3BC0A9E3-7DCA-4AA4-8BAC-82C2C6DBE8F7}" presName="node" presStyleLbl="node1" presStyleIdx="4" presStyleCnt="5" custScaleY="79116">
        <dgm:presLayoutVars>
          <dgm:bulletEnabled val="1"/>
        </dgm:presLayoutVars>
      </dgm:prSet>
      <dgm:spPr/>
    </dgm:pt>
    <dgm:pt modelId="{CBB9A774-FA3F-43A4-A993-DC10340ACAF5}" type="pres">
      <dgm:prSet presAssocID="{3BC0A9E3-7DCA-4AA4-8BAC-82C2C6DBE8F7}" presName="invisiNode" presStyleLbl="node1" presStyleIdx="4" presStyleCnt="5"/>
      <dgm:spPr/>
    </dgm:pt>
    <dgm:pt modelId="{EC88A659-2F43-471B-8F4D-F155EF8DF7AB}" type="pres">
      <dgm:prSet presAssocID="{3BC0A9E3-7DCA-4AA4-8BAC-82C2C6DBE8F7}" presName="imagNode" presStyleLbl="fgImgPlace1" presStyleIdx="4" presStyleCnt="5" custScaleY="21265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EBD0E02-C983-4A64-8AC7-8A3396FCFAEC}" type="presOf" srcId="{3BC0A9E3-7DCA-4AA4-8BAC-82C2C6DBE8F7}" destId="{2C379B34-AE43-4C9B-BBB8-B3971C93427D}" srcOrd="0" destOrd="0" presId="urn:microsoft.com/office/officeart/2005/8/layout/pList2#1"/>
    <dgm:cxn modelId="{FF0B7916-8BA1-401D-88CE-2EDC953810E6}" type="presOf" srcId="{301E43CE-BD03-4AC2-8653-E311CC6E476E}" destId="{5B317906-FD99-43D4-A21B-BA866A28AF85}" srcOrd="0" destOrd="0" presId="urn:microsoft.com/office/officeart/2005/8/layout/pList2#1"/>
    <dgm:cxn modelId="{0974F116-8829-4AD5-BFDE-BCE397BBD450}" type="presOf" srcId="{9AE65C74-113F-46D2-8D85-71B823F30EA1}" destId="{ECBF093B-28DA-4FB4-92F0-D9F4C4589B61}" srcOrd="0" destOrd="0" presId="urn:microsoft.com/office/officeart/2005/8/layout/pList2#1"/>
    <dgm:cxn modelId="{DA284334-CCD9-45BC-8AEB-8BECF1EF697E}" type="presOf" srcId="{CF213E45-0072-451C-B8FB-F3624979AED1}" destId="{70AEB8A6-CF70-4DAB-8921-91D85BC1F59A}" srcOrd="0" destOrd="0" presId="urn:microsoft.com/office/officeart/2005/8/layout/pList2#1"/>
    <dgm:cxn modelId="{D1A5E137-D15C-42C6-8A17-C7D6C86D9C53}" type="presOf" srcId="{0F68D2CC-0BFD-4C82-9208-D7EC8346FDB0}" destId="{2812EF42-0C91-430B-BAB3-BE8F08704688}" srcOrd="0" destOrd="0" presId="urn:microsoft.com/office/officeart/2005/8/layout/pList2#1"/>
    <dgm:cxn modelId="{71551145-0733-4450-B4FF-110B876A8CAC}" srcId="{9AE65C74-113F-46D2-8D85-71B823F30EA1}" destId="{0F68D2CC-0BFD-4C82-9208-D7EC8346FDB0}" srcOrd="2" destOrd="0" parTransId="{F897CC68-0601-4EF7-8B5D-4CB8B1462B35}" sibTransId="{206A6E14-0350-42F0-B03B-1FBEE9AA97A3}"/>
    <dgm:cxn modelId="{B8D5C05B-AA6E-4B71-9F17-27D0E3A5A7DF}" type="presOf" srcId="{C8A07FC1-47FF-43E0-B0AF-0B77DCFB72C1}" destId="{237272E0-3E4E-45E2-BF15-944EE2C4B4FA}" srcOrd="0" destOrd="0" presId="urn:microsoft.com/office/officeart/2005/8/layout/pList2#1"/>
    <dgm:cxn modelId="{F7E8E37F-BE85-4E5D-A2C9-6F4FC11D4E32}" type="presOf" srcId="{E463A76B-9722-4CE8-A3C9-FEBB122BC4EF}" destId="{0B64F06E-EA73-4FFB-B88C-509227145270}" srcOrd="0" destOrd="0" presId="urn:microsoft.com/office/officeart/2005/8/layout/pList2#1"/>
    <dgm:cxn modelId="{DC197F84-F111-410A-97D3-A800715CEB42}" type="presOf" srcId="{206A6E14-0350-42F0-B03B-1FBEE9AA97A3}" destId="{49B7B532-AFAF-41C8-9247-B64FBE230AEC}" srcOrd="0" destOrd="0" presId="urn:microsoft.com/office/officeart/2005/8/layout/pList2#1"/>
    <dgm:cxn modelId="{A2FD5EAC-5D69-4678-A377-7954FEAC2B89}" srcId="{9AE65C74-113F-46D2-8D85-71B823F30EA1}" destId="{E463A76B-9722-4CE8-A3C9-FEBB122BC4EF}" srcOrd="1" destOrd="0" parTransId="{22F75342-C174-4CFB-A7E0-5508AA43172D}" sibTransId="{C8A07FC1-47FF-43E0-B0AF-0B77DCFB72C1}"/>
    <dgm:cxn modelId="{3BB18EAF-E059-47DE-9CB3-B25E8FF1D237}" type="presOf" srcId="{C9CF8F2C-7737-4520-9F19-1AF00DC0EFAB}" destId="{D4F6C9B6-D741-454A-925F-D625DC85A84B}" srcOrd="0" destOrd="0" presId="urn:microsoft.com/office/officeart/2005/8/layout/pList2#1"/>
    <dgm:cxn modelId="{A0EA48D0-39D7-4D02-B832-21C1CE7A4E42}" srcId="{9AE65C74-113F-46D2-8D85-71B823F30EA1}" destId="{C9CF8F2C-7737-4520-9F19-1AF00DC0EFAB}" srcOrd="3" destOrd="0" parTransId="{5FD8460A-74DB-4E06-93CF-CD7A374CB9F0}" sibTransId="{97150331-0A54-4FD7-B708-D78676DD3246}"/>
    <dgm:cxn modelId="{16E59ED1-6315-4C28-8293-B4FE698072C4}" srcId="{9AE65C74-113F-46D2-8D85-71B823F30EA1}" destId="{3BC0A9E3-7DCA-4AA4-8BAC-82C2C6DBE8F7}" srcOrd="4" destOrd="0" parTransId="{AF84FDFF-0339-4BA3-A7C7-E5654CDFBD14}" sibTransId="{5778B544-06A1-4CA6-8F24-9FD14B1AF9F7}"/>
    <dgm:cxn modelId="{48D603E8-58E4-4B40-9862-0C45A80A6151}" type="presOf" srcId="{97150331-0A54-4FD7-B708-D78676DD3246}" destId="{79C84A1F-C490-4245-870D-684D9ECF47F3}" srcOrd="0" destOrd="0" presId="urn:microsoft.com/office/officeart/2005/8/layout/pList2#1"/>
    <dgm:cxn modelId="{F0BEF3F6-2350-4F74-81A6-ADA1A54A8A82}" srcId="{9AE65C74-113F-46D2-8D85-71B823F30EA1}" destId="{301E43CE-BD03-4AC2-8653-E311CC6E476E}" srcOrd="0" destOrd="0" parTransId="{83B33CA5-8B49-4BC4-A600-7F18E5A4B315}" sibTransId="{CF213E45-0072-451C-B8FB-F3624979AED1}"/>
    <dgm:cxn modelId="{934B20F9-B615-4402-8960-32FC6BD7F8E0}" type="presParOf" srcId="{ECBF093B-28DA-4FB4-92F0-D9F4C4589B61}" destId="{1B00353F-AA9A-450A-83ED-E8983E78840F}" srcOrd="0" destOrd="0" presId="urn:microsoft.com/office/officeart/2005/8/layout/pList2#1"/>
    <dgm:cxn modelId="{19E40533-954D-4171-8A51-95CD7174A8EF}" type="presParOf" srcId="{ECBF093B-28DA-4FB4-92F0-D9F4C4589B61}" destId="{CD02893D-2ADB-424D-964A-CB70855DBB7F}" srcOrd="1" destOrd="0" presId="urn:microsoft.com/office/officeart/2005/8/layout/pList2#1"/>
    <dgm:cxn modelId="{6F08466C-BD92-457B-B7B7-E7BE84688B61}" type="presParOf" srcId="{CD02893D-2ADB-424D-964A-CB70855DBB7F}" destId="{630154CE-2A46-423C-A278-3EB6CC0DD9A8}" srcOrd="0" destOrd="0" presId="urn:microsoft.com/office/officeart/2005/8/layout/pList2#1"/>
    <dgm:cxn modelId="{486EF84C-D135-46D3-82E6-CBBB16105799}" type="presParOf" srcId="{630154CE-2A46-423C-A278-3EB6CC0DD9A8}" destId="{5B317906-FD99-43D4-A21B-BA866A28AF85}" srcOrd="0" destOrd="0" presId="urn:microsoft.com/office/officeart/2005/8/layout/pList2#1"/>
    <dgm:cxn modelId="{E4DBD142-E2B4-4DE0-A3D4-103849515BF9}" type="presParOf" srcId="{630154CE-2A46-423C-A278-3EB6CC0DD9A8}" destId="{0E3E8450-E4D4-4C0E-8DB3-EC50D12F23CE}" srcOrd="1" destOrd="0" presId="urn:microsoft.com/office/officeart/2005/8/layout/pList2#1"/>
    <dgm:cxn modelId="{53E0D441-F331-4799-B209-783338829E28}" type="presParOf" srcId="{630154CE-2A46-423C-A278-3EB6CC0DD9A8}" destId="{C44E3AF9-0D1D-472D-9268-6098CDA554FA}" srcOrd="2" destOrd="0" presId="urn:microsoft.com/office/officeart/2005/8/layout/pList2#1"/>
    <dgm:cxn modelId="{1A1A6CFD-B7FF-4AF3-A582-85B163F751D5}" type="presParOf" srcId="{CD02893D-2ADB-424D-964A-CB70855DBB7F}" destId="{70AEB8A6-CF70-4DAB-8921-91D85BC1F59A}" srcOrd="1" destOrd="0" presId="urn:microsoft.com/office/officeart/2005/8/layout/pList2#1"/>
    <dgm:cxn modelId="{E6A0969C-6363-4031-9F9F-D01EDA033A71}" type="presParOf" srcId="{CD02893D-2ADB-424D-964A-CB70855DBB7F}" destId="{1670D6AA-C48E-47AF-B5A1-0333F10CA795}" srcOrd="2" destOrd="0" presId="urn:microsoft.com/office/officeart/2005/8/layout/pList2#1"/>
    <dgm:cxn modelId="{FAC9E07F-CD32-407A-B133-3AEB49928440}" type="presParOf" srcId="{1670D6AA-C48E-47AF-B5A1-0333F10CA795}" destId="{0B64F06E-EA73-4FFB-B88C-509227145270}" srcOrd="0" destOrd="0" presId="urn:microsoft.com/office/officeart/2005/8/layout/pList2#1"/>
    <dgm:cxn modelId="{74CC6DC7-CB0E-4BCD-92F7-D0EFEB060C89}" type="presParOf" srcId="{1670D6AA-C48E-47AF-B5A1-0333F10CA795}" destId="{7DC78709-88FC-46F0-B887-1326619E7DAB}" srcOrd="1" destOrd="0" presId="urn:microsoft.com/office/officeart/2005/8/layout/pList2#1"/>
    <dgm:cxn modelId="{B48E2900-6E9B-4A4C-94C6-C88CF684FB31}" type="presParOf" srcId="{1670D6AA-C48E-47AF-B5A1-0333F10CA795}" destId="{F42A461D-503A-433E-96D6-48031EC2B5E8}" srcOrd="2" destOrd="0" presId="urn:microsoft.com/office/officeart/2005/8/layout/pList2#1"/>
    <dgm:cxn modelId="{FDDC2E1C-7B99-4B1A-B1A3-5502EB8740D0}" type="presParOf" srcId="{CD02893D-2ADB-424D-964A-CB70855DBB7F}" destId="{237272E0-3E4E-45E2-BF15-944EE2C4B4FA}" srcOrd="3" destOrd="0" presId="urn:microsoft.com/office/officeart/2005/8/layout/pList2#1"/>
    <dgm:cxn modelId="{874CA709-0AEE-4071-A276-263CF6539AA6}" type="presParOf" srcId="{CD02893D-2ADB-424D-964A-CB70855DBB7F}" destId="{93E1B2D9-40D3-42CD-8A12-404DFA48FEDB}" srcOrd="4" destOrd="0" presId="urn:microsoft.com/office/officeart/2005/8/layout/pList2#1"/>
    <dgm:cxn modelId="{4ECD156B-E3C3-4992-BDA1-C59D517D242A}" type="presParOf" srcId="{93E1B2D9-40D3-42CD-8A12-404DFA48FEDB}" destId="{2812EF42-0C91-430B-BAB3-BE8F08704688}" srcOrd="0" destOrd="0" presId="urn:microsoft.com/office/officeart/2005/8/layout/pList2#1"/>
    <dgm:cxn modelId="{4D8A5E50-DF0F-410D-B667-898669F22704}" type="presParOf" srcId="{93E1B2D9-40D3-42CD-8A12-404DFA48FEDB}" destId="{8744E4A7-4686-4BB0-B939-2D4785A0A14E}" srcOrd="1" destOrd="0" presId="urn:microsoft.com/office/officeart/2005/8/layout/pList2#1"/>
    <dgm:cxn modelId="{CE71138C-EC72-4B97-8A58-AC41D21C0328}" type="presParOf" srcId="{93E1B2D9-40D3-42CD-8A12-404DFA48FEDB}" destId="{CBCB7A99-8194-4027-A98B-E860C9E4FFC8}" srcOrd="2" destOrd="0" presId="urn:microsoft.com/office/officeart/2005/8/layout/pList2#1"/>
    <dgm:cxn modelId="{CEEBB887-C0C7-4EFE-B82E-0166CFD7C9CE}" type="presParOf" srcId="{CD02893D-2ADB-424D-964A-CB70855DBB7F}" destId="{49B7B532-AFAF-41C8-9247-B64FBE230AEC}" srcOrd="5" destOrd="0" presId="urn:microsoft.com/office/officeart/2005/8/layout/pList2#1"/>
    <dgm:cxn modelId="{2E50AE99-85F8-4FB2-BF50-6F03C925C7DB}" type="presParOf" srcId="{CD02893D-2ADB-424D-964A-CB70855DBB7F}" destId="{45A4CAE1-D2E3-4450-B067-CD928D1EF837}" srcOrd="6" destOrd="0" presId="urn:microsoft.com/office/officeart/2005/8/layout/pList2#1"/>
    <dgm:cxn modelId="{E8ADDAE2-0214-4ECF-8546-4C5D50EE7742}" type="presParOf" srcId="{45A4CAE1-D2E3-4450-B067-CD928D1EF837}" destId="{D4F6C9B6-D741-454A-925F-D625DC85A84B}" srcOrd="0" destOrd="0" presId="urn:microsoft.com/office/officeart/2005/8/layout/pList2#1"/>
    <dgm:cxn modelId="{6B8762FD-0B2F-4159-AAFE-1D060085E5FF}" type="presParOf" srcId="{45A4CAE1-D2E3-4450-B067-CD928D1EF837}" destId="{3AC20C37-6FC8-4568-BD67-AAB9DD7D5EDA}" srcOrd="1" destOrd="0" presId="urn:microsoft.com/office/officeart/2005/8/layout/pList2#1"/>
    <dgm:cxn modelId="{81F36C52-3D3A-4697-B0A6-F658D972F6E0}" type="presParOf" srcId="{45A4CAE1-D2E3-4450-B067-CD928D1EF837}" destId="{82579D29-2165-43CC-8B4A-C170877265DF}" srcOrd="2" destOrd="0" presId="urn:microsoft.com/office/officeart/2005/8/layout/pList2#1"/>
    <dgm:cxn modelId="{2FD2B3E4-8417-45EF-9301-3A34758BF8E4}" type="presParOf" srcId="{CD02893D-2ADB-424D-964A-CB70855DBB7F}" destId="{79C84A1F-C490-4245-870D-684D9ECF47F3}" srcOrd="7" destOrd="0" presId="urn:microsoft.com/office/officeart/2005/8/layout/pList2#1"/>
    <dgm:cxn modelId="{BB895AC9-04A5-423B-A79E-A5E220ABAA23}" type="presParOf" srcId="{CD02893D-2ADB-424D-964A-CB70855DBB7F}" destId="{C3A332E7-55C5-4A98-BDA2-5F2B34018A70}" srcOrd="8" destOrd="0" presId="urn:microsoft.com/office/officeart/2005/8/layout/pList2#1"/>
    <dgm:cxn modelId="{750617F8-27EB-48EC-989E-06CE0A14ED9D}" type="presParOf" srcId="{C3A332E7-55C5-4A98-BDA2-5F2B34018A70}" destId="{2C379B34-AE43-4C9B-BBB8-B3971C93427D}" srcOrd="0" destOrd="0" presId="urn:microsoft.com/office/officeart/2005/8/layout/pList2#1"/>
    <dgm:cxn modelId="{0BEE0426-EC0E-4BEC-9342-FE124269AB6A}" type="presParOf" srcId="{C3A332E7-55C5-4A98-BDA2-5F2B34018A70}" destId="{CBB9A774-FA3F-43A4-A993-DC10340ACAF5}" srcOrd="1" destOrd="0" presId="urn:microsoft.com/office/officeart/2005/8/layout/pList2#1"/>
    <dgm:cxn modelId="{75B55105-D043-421A-B7FE-7200B7AF232D}" type="presParOf" srcId="{C3A332E7-55C5-4A98-BDA2-5F2B34018A70}" destId="{EC88A659-2F43-471B-8F4D-F155EF8DF7AB}" srcOrd="2" destOrd="0" presId="urn:microsoft.com/office/officeart/2005/8/layout/pList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65C74-113F-46D2-8D85-71B823F30EA1}" type="doc">
      <dgm:prSet loTypeId="urn:microsoft.com/office/officeart/2005/8/layout/pList2#2" loCatId="picture" qsTypeId="urn:microsoft.com/office/officeart/2005/8/quickstyle/simple1#13" qsCatId="simple" csTypeId="urn:microsoft.com/office/officeart/2005/8/colors/accent5_2" csCatId="accent5" phldr="1"/>
      <dgm:spPr/>
    </dgm:pt>
    <dgm:pt modelId="{E463A76B-9722-4CE8-A3C9-FEBB122BC4EF}">
      <dgm:prSet phldrT="[Κείμενο]" custT="1"/>
      <dgm:spPr/>
      <dgm:t>
        <a:bodyPr/>
        <a:lstStyle/>
        <a:p>
          <a:pPr algn="ctr" defTabSz="622300">
            <a:lnSpc>
              <a:spcPct val="100000"/>
            </a:lnSpc>
            <a:spcBef>
              <a:spcPts val="100"/>
            </a:spcBef>
            <a:spcAft>
              <a:spcPts val="100"/>
            </a:spcAft>
          </a:pPr>
          <a:r>
            <a:rPr lang="el-GR" sz="2300" b="0" dirty="0">
              <a:latin typeface="Averta" panose="00000500000000000000" pitchFamily="50" charset="-95"/>
            </a:rPr>
            <a:t>Πολιτιστική κληρονομιά </a:t>
          </a:r>
          <a:br>
            <a:rPr lang="en-US" sz="2300" b="0" dirty="0">
              <a:latin typeface="Averta" panose="00000500000000000000" pitchFamily="50" charset="-95"/>
            </a:rPr>
          </a:br>
          <a:r>
            <a:rPr lang="en-GB" sz="2300" b="0" dirty="0">
              <a:latin typeface="Averta" panose="00000500000000000000" pitchFamily="50" charset="-95"/>
            </a:rPr>
            <a:t>(5)</a:t>
          </a:r>
        </a:p>
        <a:p>
          <a:pPr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2300" b="1" dirty="0">
            <a:latin typeface="Averta" panose="00000500000000000000" pitchFamily="50" charset="-95"/>
          </a:endParaRPr>
        </a:p>
      </dgm:t>
    </dgm:pt>
    <dgm:pt modelId="{C8A07FC1-47FF-43E0-B0AF-0B77DCFB72C1}" type="sibTrans" cxnId="{A2FD5EAC-5D69-4678-A377-7954FEAC2B89}">
      <dgm:prSet/>
      <dgm:spPr/>
      <dgm:t>
        <a:bodyPr/>
        <a:lstStyle/>
        <a:p>
          <a:endParaRPr lang="el-GR" sz="2300">
            <a:latin typeface="Averta" panose="00000500000000000000" pitchFamily="50" charset="-95"/>
          </a:endParaRPr>
        </a:p>
      </dgm:t>
    </dgm:pt>
    <dgm:pt modelId="{22F75342-C174-4CFB-A7E0-5508AA43172D}" type="parTrans" cxnId="{A2FD5EAC-5D69-4678-A377-7954FEAC2B89}">
      <dgm:prSet/>
      <dgm:spPr/>
      <dgm:t>
        <a:bodyPr/>
        <a:lstStyle/>
        <a:p>
          <a:endParaRPr lang="el-GR" sz="2300">
            <a:latin typeface="Averta" panose="00000500000000000000" pitchFamily="50" charset="-95"/>
          </a:endParaRPr>
        </a:p>
      </dgm:t>
    </dgm:pt>
    <dgm:pt modelId="{301E43CE-BD03-4AC2-8653-E311CC6E476E}">
      <dgm:prSet phldrT="[Κείμενο]" custT="1"/>
      <dgm:spPr/>
      <dgm:t>
        <a:bodyPr/>
        <a:lstStyle/>
        <a:p>
          <a:pPr algn="ctr" defTabSz="622300">
            <a:lnSpc>
              <a:spcPct val="100000"/>
            </a:lnSpc>
            <a:spcAft>
              <a:spcPts val="0"/>
            </a:spcAft>
          </a:pPr>
          <a:r>
            <a:rPr lang="el-GR" sz="2300" b="0" dirty="0">
              <a:latin typeface="Averta" panose="00000500000000000000" pitchFamily="50" charset="-95"/>
            </a:rPr>
            <a:t>Τοπίο</a:t>
          </a:r>
          <a:r>
            <a:rPr lang="en-US" sz="2300" b="0" dirty="0">
              <a:latin typeface="Averta" panose="00000500000000000000" pitchFamily="50" charset="-95"/>
            </a:rPr>
            <a:t> &amp; </a:t>
          </a:r>
          <a:br>
            <a:rPr lang="el-GR" sz="2300" b="0" dirty="0">
              <a:latin typeface="Averta" panose="00000500000000000000" pitchFamily="50" charset="-95"/>
            </a:rPr>
          </a:br>
          <a:r>
            <a:rPr lang="el-GR" sz="2300" b="0" dirty="0">
              <a:latin typeface="Averta" panose="00000500000000000000" pitchFamily="50" charset="-95"/>
            </a:rPr>
            <a:t>χρήσεις γης</a:t>
          </a:r>
          <a:br>
            <a:rPr lang="en-US" sz="2300" b="0" dirty="0">
              <a:latin typeface="Averta" panose="00000500000000000000" pitchFamily="50" charset="-95"/>
            </a:rPr>
          </a:br>
          <a:r>
            <a:rPr lang="en-US" sz="2300" b="0" dirty="0">
              <a:latin typeface="Averta" panose="00000500000000000000" pitchFamily="50" charset="-95"/>
            </a:rPr>
            <a:t>(9)</a:t>
          </a:r>
          <a:endParaRPr lang="el-GR" sz="2300" b="0" dirty="0">
            <a:latin typeface="Averta" panose="00000500000000000000" pitchFamily="50" charset="-95"/>
          </a:endParaRPr>
        </a:p>
      </dgm:t>
    </dgm:pt>
    <dgm:pt modelId="{CF213E45-0072-451C-B8FB-F3624979AED1}" type="sibTrans" cxnId="{F0BEF3F6-2350-4F74-81A6-ADA1A54A8A82}">
      <dgm:prSet/>
      <dgm:spPr/>
      <dgm:t>
        <a:bodyPr/>
        <a:lstStyle/>
        <a:p>
          <a:endParaRPr lang="el-GR" sz="2300">
            <a:latin typeface="Averta" panose="00000500000000000000" pitchFamily="50" charset="-95"/>
          </a:endParaRPr>
        </a:p>
      </dgm:t>
    </dgm:pt>
    <dgm:pt modelId="{83B33CA5-8B49-4BC4-A600-7F18E5A4B315}" type="parTrans" cxnId="{F0BEF3F6-2350-4F74-81A6-ADA1A54A8A82}">
      <dgm:prSet/>
      <dgm:spPr/>
      <dgm:t>
        <a:bodyPr/>
        <a:lstStyle/>
        <a:p>
          <a:endParaRPr lang="el-GR" sz="2300">
            <a:latin typeface="Averta" panose="00000500000000000000" pitchFamily="50" charset="-95"/>
          </a:endParaRPr>
        </a:p>
      </dgm:t>
    </dgm:pt>
    <dgm:pt modelId="{ECBF093B-28DA-4FB4-92F0-D9F4C4589B61}" type="pres">
      <dgm:prSet presAssocID="{9AE65C74-113F-46D2-8D85-71B823F30EA1}" presName="Name0" presStyleCnt="0">
        <dgm:presLayoutVars>
          <dgm:dir/>
          <dgm:resizeHandles val="exact"/>
        </dgm:presLayoutVars>
      </dgm:prSet>
      <dgm:spPr/>
    </dgm:pt>
    <dgm:pt modelId="{1B00353F-AA9A-450A-83ED-E8983E78840F}" type="pres">
      <dgm:prSet presAssocID="{9AE65C74-113F-46D2-8D85-71B823F30EA1}" presName="bkgdShp" presStyleLbl="alignAccFollowNode1" presStyleIdx="0" presStyleCnt="1" custLinFactNeighborY="0"/>
      <dgm:spPr/>
    </dgm:pt>
    <dgm:pt modelId="{CD02893D-2ADB-424D-964A-CB70855DBB7F}" type="pres">
      <dgm:prSet presAssocID="{9AE65C74-113F-46D2-8D85-71B823F30EA1}" presName="linComp" presStyleCnt="0"/>
      <dgm:spPr/>
    </dgm:pt>
    <dgm:pt modelId="{630154CE-2A46-423C-A278-3EB6CC0DD9A8}" type="pres">
      <dgm:prSet presAssocID="{301E43CE-BD03-4AC2-8653-E311CC6E476E}" presName="compNode" presStyleCnt="0"/>
      <dgm:spPr/>
    </dgm:pt>
    <dgm:pt modelId="{5B317906-FD99-43D4-A21B-BA866A28AF85}" type="pres">
      <dgm:prSet presAssocID="{301E43CE-BD03-4AC2-8653-E311CC6E476E}" presName="node" presStyleLbl="node1" presStyleIdx="0" presStyleCnt="2" custScaleY="79116" custLinFactNeighborX="-6729" custLinFactNeighborY="2473">
        <dgm:presLayoutVars>
          <dgm:bulletEnabled val="1"/>
        </dgm:presLayoutVars>
      </dgm:prSet>
      <dgm:spPr/>
    </dgm:pt>
    <dgm:pt modelId="{0E3E8450-E4D4-4C0E-8DB3-EC50D12F23CE}" type="pres">
      <dgm:prSet presAssocID="{301E43CE-BD03-4AC2-8653-E311CC6E476E}" presName="invisiNode" presStyleLbl="node1" presStyleIdx="0" presStyleCnt="2"/>
      <dgm:spPr/>
    </dgm:pt>
    <dgm:pt modelId="{C44E3AF9-0D1D-472D-9268-6098CDA554FA}" type="pres">
      <dgm:prSet presAssocID="{301E43CE-BD03-4AC2-8653-E311CC6E476E}" presName="imagNode" presStyleLbl="fgImgPlace1" presStyleIdx="0" presStyleCnt="2" custScaleY="212659" custLinFactY="-124399" custLinFactNeighborX="-49496" custLinFactNeighborY="-2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AEB8A6-CF70-4DAB-8921-91D85BC1F59A}" type="pres">
      <dgm:prSet presAssocID="{CF213E45-0072-451C-B8FB-F3624979AED1}" presName="sibTrans" presStyleLbl="sibTrans2D1" presStyleIdx="0" presStyleCnt="0"/>
      <dgm:spPr/>
    </dgm:pt>
    <dgm:pt modelId="{1670D6AA-C48E-47AF-B5A1-0333F10CA795}" type="pres">
      <dgm:prSet presAssocID="{E463A76B-9722-4CE8-A3C9-FEBB122BC4EF}" presName="compNode" presStyleCnt="0"/>
      <dgm:spPr/>
    </dgm:pt>
    <dgm:pt modelId="{0B64F06E-EA73-4FFB-B88C-509227145270}" type="pres">
      <dgm:prSet presAssocID="{E463A76B-9722-4CE8-A3C9-FEBB122BC4EF}" presName="node" presStyleLbl="node1" presStyleIdx="1" presStyleCnt="2" custScaleY="79116">
        <dgm:presLayoutVars>
          <dgm:bulletEnabled val="1"/>
        </dgm:presLayoutVars>
      </dgm:prSet>
      <dgm:spPr/>
    </dgm:pt>
    <dgm:pt modelId="{7DC78709-88FC-46F0-B887-1326619E7DAB}" type="pres">
      <dgm:prSet presAssocID="{E463A76B-9722-4CE8-A3C9-FEBB122BC4EF}" presName="invisiNode" presStyleLbl="node1" presStyleIdx="1" presStyleCnt="2"/>
      <dgm:spPr/>
    </dgm:pt>
    <dgm:pt modelId="{F42A461D-503A-433E-96D6-48031EC2B5E8}" type="pres">
      <dgm:prSet presAssocID="{E463A76B-9722-4CE8-A3C9-FEBB122BC4EF}" presName="imagNode" presStyleLbl="fgImgPlace1" presStyleIdx="1" presStyleCnt="2" custScaleY="212659" custLinFactNeighborX="789" custLinFactNeighborY="-928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</dgm:ptLst>
  <dgm:cxnLst>
    <dgm:cxn modelId="{9533AA12-0CE3-408D-9284-9DC04DB00869}" type="presOf" srcId="{CF213E45-0072-451C-B8FB-F3624979AED1}" destId="{70AEB8A6-CF70-4DAB-8921-91D85BC1F59A}" srcOrd="0" destOrd="0" presId="urn:microsoft.com/office/officeart/2005/8/layout/pList2#2"/>
    <dgm:cxn modelId="{33A80C51-2F87-4700-AD63-EFE35DA0ABCD}" type="presOf" srcId="{9AE65C74-113F-46D2-8D85-71B823F30EA1}" destId="{ECBF093B-28DA-4FB4-92F0-D9F4C4589B61}" srcOrd="0" destOrd="0" presId="urn:microsoft.com/office/officeart/2005/8/layout/pList2#2"/>
    <dgm:cxn modelId="{9A627387-D06C-4D60-A911-1B3417102416}" type="presOf" srcId="{E463A76B-9722-4CE8-A3C9-FEBB122BC4EF}" destId="{0B64F06E-EA73-4FFB-B88C-509227145270}" srcOrd="0" destOrd="0" presId="urn:microsoft.com/office/officeart/2005/8/layout/pList2#2"/>
    <dgm:cxn modelId="{A2FD5EAC-5D69-4678-A377-7954FEAC2B89}" srcId="{9AE65C74-113F-46D2-8D85-71B823F30EA1}" destId="{E463A76B-9722-4CE8-A3C9-FEBB122BC4EF}" srcOrd="1" destOrd="0" parTransId="{22F75342-C174-4CFB-A7E0-5508AA43172D}" sibTransId="{C8A07FC1-47FF-43E0-B0AF-0B77DCFB72C1}"/>
    <dgm:cxn modelId="{AF0DF7C5-0E97-46A9-9EED-1031E4A7218B}" type="presOf" srcId="{301E43CE-BD03-4AC2-8653-E311CC6E476E}" destId="{5B317906-FD99-43D4-A21B-BA866A28AF85}" srcOrd="0" destOrd="0" presId="urn:microsoft.com/office/officeart/2005/8/layout/pList2#2"/>
    <dgm:cxn modelId="{F0BEF3F6-2350-4F74-81A6-ADA1A54A8A82}" srcId="{9AE65C74-113F-46D2-8D85-71B823F30EA1}" destId="{301E43CE-BD03-4AC2-8653-E311CC6E476E}" srcOrd="0" destOrd="0" parTransId="{83B33CA5-8B49-4BC4-A600-7F18E5A4B315}" sibTransId="{CF213E45-0072-451C-B8FB-F3624979AED1}"/>
    <dgm:cxn modelId="{3F4D1C80-A50D-4A9B-9047-A558E56BF3FB}" type="presParOf" srcId="{ECBF093B-28DA-4FB4-92F0-D9F4C4589B61}" destId="{1B00353F-AA9A-450A-83ED-E8983E78840F}" srcOrd="0" destOrd="0" presId="urn:microsoft.com/office/officeart/2005/8/layout/pList2#2"/>
    <dgm:cxn modelId="{DF7EBC16-E290-4A91-8B00-4604BDE95883}" type="presParOf" srcId="{ECBF093B-28DA-4FB4-92F0-D9F4C4589B61}" destId="{CD02893D-2ADB-424D-964A-CB70855DBB7F}" srcOrd="1" destOrd="0" presId="urn:microsoft.com/office/officeart/2005/8/layout/pList2#2"/>
    <dgm:cxn modelId="{AA7EF61A-14DD-46DE-969E-1F5040F47988}" type="presParOf" srcId="{CD02893D-2ADB-424D-964A-CB70855DBB7F}" destId="{630154CE-2A46-423C-A278-3EB6CC0DD9A8}" srcOrd="0" destOrd="0" presId="urn:microsoft.com/office/officeart/2005/8/layout/pList2#2"/>
    <dgm:cxn modelId="{E46D254B-9687-4A37-8FA3-5FDDDCC045DE}" type="presParOf" srcId="{630154CE-2A46-423C-A278-3EB6CC0DD9A8}" destId="{5B317906-FD99-43D4-A21B-BA866A28AF85}" srcOrd="0" destOrd="0" presId="urn:microsoft.com/office/officeart/2005/8/layout/pList2#2"/>
    <dgm:cxn modelId="{91B9C3BA-A0A2-4FB8-92AC-61B9BBFB48AC}" type="presParOf" srcId="{630154CE-2A46-423C-A278-3EB6CC0DD9A8}" destId="{0E3E8450-E4D4-4C0E-8DB3-EC50D12F23CE}" srcOrd="1" destOrd="0" presId="urn:microsoft.com/office/officeart/2005/8/layout/pList2#2"/>
    <dgm:cxn modelId="{EA8FE860-33CE-478B-9693-712D680A77D5}" type="presParOf" srcId="{630154CE-2A46-423C-A278-3EB6CC0DD9A8}" destId="{C44E3AF9-0D1D-472D-9268-6098CDA554FA}" srcOrd="2" destOrd="0" presId="urn:microsoft.com/office/officeart/2005/8/layout/pList2#2"/>
    <dgm:cxn modelId="{E669495B-565B-44CD-A6D0-67DDE2677671}" type="presParOf" srcId="{CD02893D-2ADB-424D-964A-CB70855DBB7F}" destId="{70AEB8A6-CF70-4DAB-8921-91D85BC1F59A}" srcOrd="1" destOrd="0" presId="urn:microsoft.com/office/officeart/2005/8/layout/pList2#2"/>
    <dgm:cxn modelId="{BC0302E7-8758-4D57-A213-52CBB1FFCD75}" type="presParOf" srcId="{CD02893D-2ADB-424D-964A-CB70855DBB7F}" destId="{1670D6AA-C48E-47AF-B5A1-0333F10CA795}" srcOrd="2" destOrd="0" presId="urn:microsoft.com/office/officeart/2005/8/layout/pList2#2"/>
    <dgm:cxn modelId="{2A0E125A-707C-4AB7-B901-8597FAF52A24}" type="presParOf" srcId="{1670D6AA-C48E-47AF-B5A1-0333F10CA795}" destId="{0B64F06E-EA73-4FFB-B88C-509227145270}" srcOrd="0" destOrd="0" presId="urn:microsoft.com/office/officeart/2005/8/layout/pList2#2"/>
    <dgm:cxn modelId="{9DD5D6C0-77C6-46A0-97C1-D6307FF5BD38}" type="presParOf" srcId="{1670D6AA-C48E-47AF-B5A1-0333F10CA795}" destId="{7DC78709-88FC-46F0-B887-1326619E7DAB}" srcOrd="1" destOrd="0" presId="urn:microsoft.com/office/officeart/2005/8/layout/pList2#2"/>
    <dgm:cxn modelId="{174E08AB-84F2-4042-B004-313A5C20ABAC}" type="presParOf" srcId="{1670D6AA-C48E-47AF-B5A1-0333F10CA795}" destId="{F42A461D-503A-433E-96D6-48031EC2B5E8}" srcOrd="2" destOrd="0" presId="urn:microsoft.com/office/officeart/2005/8/layout/pList2#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DBFD0-E768-43A3-89C2-216F719D9C6B}" type="doc">
      <dgm:prSet loTypeId="urn:microsoft.com/office/officeart/2005/8/layout/vList4#1" loCatId="list" qsTypeId="urn:microsoft.com/office/officeart/2005/8/quickstyle/simple1#16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81850340-0EB8-4DF4-8B4C-09D996DE86D4}">
      <dgm:prSet phldrT="[Κείμενο]" custT="1"/>
      <dgm:spPr>
        <a:solidFill>
          <a:srgbClr val="2E5096"/>
        </a:solidFill>
      </dgm:spPr>
      <dgm:t>
        <a:bodyPr/>
        <a:lstStyle/>
        <a:p>
          <a:pPr>
            <a:lnSpc>
              <a:spcPct val="8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1. Διευθέτηση ποταμού Ινάχου, Αιτωλοακαρνανία (ΠΔΕ)</a:t>
          </a:r>
        </a:p>
        <a:p>
          <a:pPr>
            <a:lnSpc>
              <a:spcPct val="8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2. Προστασία της κοίτης στο </a:t>
          </a:r>
          <a:r>
            <a:rPr lang="el-GR" sz="2800" b="1" dirty="0" err="1">
              <a:solidFill>
                <a:srgbClr val="FFC000"/>
              </a:solidFill>
              <a:latin typeface="Averta" panose="00000500000000000000" pitchFamily="50" charset="-95"/>
            </a:rPr>
            <a:t>Δριματόρεμα</a:t>
          </a: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 &amp; αντιπλημμυρική προστασία (ΠΣΕ)</a:t>
          </a:r>
        </a:p>
        <a:p>
          <a:pPr>
            <a:lnSpc>
              <a:spcPct val="8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3. Διαχείριση κοίτης χειμάρρου, παραλία Αμαρύνθου, Εύβοια (ΠΣΕ)</a:t>
          </a:r>
        </a:p>
      </dgm:t>
    </dgm:pt>
    <dgm:pt modelId="{8AAD8FC7-80FC-49AF-9374-9087FA51E762}" type="parTrans" cxnId="{067611BD-EA37-47A7-B2C7-B5A79A878E32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034D2C08-0CB5-4B0C-9A1C-4F070C56B60E}" type="sibTrans" cxnId="{067611BD-EA37-47A7-B2C7-B5A79A878E32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707F995F-3C55-4C9C-A3CB-C04BC5978866}">
      <dgm:prSet phldrT="[Κείμενο]" custT="1"/>
      <dgm:spPr>
        <a:solidFill>
          <a:srgbClr val="2E5096"/>
        </a:solidFill>
      </dgm:spPr>
      <dgm:t>
        <a:bodyPr/>
        <a:lstStyle/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4. Αξιολόγηση, παρακολούθηση και καταγραφή παράκτιας διάβρωσης με χρήση  μη επανδρωμένων ιπτάμενων οχημάτων </a:t>
          </a:r>
          <a:r>
            <a:rPr lang="en-US" sz="2800" b="1" dirty="0">
              <a:solidFill>
                <a:srgbClr val="FFC000"/>
              </a:solidFill>
              <a:latin typeface="Averta" panose="00000500000000000000" pitchFamily="50" charset="-95"/>
            </a:rPr>
            <a:t>(drones) </a:t>
          </a: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(ΠΙΝ)</a:t>
          </a:r>
        </a:p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5. Διαχείριση παράκτιας ζώνης παραλίας Καλαμακίου Δυτικής </a:t>
          </a:r>
          <a:r>
            <a:rPr lang="el-GR" sz="2800" b="1" dirty="0" err="1">
              <a:solidFill>
                <a:srgbClr val="FFC000"/>
              </a:solidFill>
              <a:latin typeface="Averta" panose="00000500000000000000" pitchFamily="50" charset="-95"/>
            </a:rPr>
            <a:t>Αχαϊας</a:t>
          </a: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 (ΠΔΕ)</a:t>
          </a:r>
        </a:p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b="0" dirty="0">
              <a:latin typeface="Averta" panose="00000500000000000000" pitchFamily="50" charset="-95"/>
            </a:rPr>
            <a:t>6. </a:t>
          </a:r>
          <a:r>
            <a:rPr lang="el-GR" sz="2800" dirty="0">
              <a:solidFill>
                <a:schemeClr val="bg1"/>
              </a:solidFill>
              <a:latin typeface="Averta" panose="00000500000000000000" pitchFamily="50" charset="-95"/>
            </a:rPr>
            <a:t>Διαχείριση της παράκτιας ζώνης στο Ν.Δ. τμήμα της νήσου Ρόδου</a:t>
          </a:r>
          <a:endParaRPr lang="el-GR" sz="2800" b="0" dirty="0">
            <a:latin typeface="Averta" panose="00000500000000000000" pitchFamily="50" charset="-95"/>
          </a:endParaRPr>
        </a:p>
      </dgm:t>
    </dgm:pt>
    <dgm:pt modelId="{989ADB08-A4C1-44C7-8474-64981A4EEAD5}" type="parTrans" cxnId="{AA606D71-6DC3-4735-B9C1-072EECAA9E6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FDE4ADB7-48C1-43F4-A49E-174F05040228}" type="sibTrans" cxnId="{AA606D71-6DC3-4735-B9C1-072EECAA9E6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21524B40-DE83-40DA-A8A7-C2E11545F3DF}">
      <dgm:prSet phldrT="[Κείμενο]" custT="1"/>
      <dgm:spPr>
        <a:solidFill>
          <a:srgbClr val="2E5096"/>
        </a:solidFill>
      </dgm:spPr>
      <dgm:t>
        <a:bodyPr/>
        <a:lstStyle/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b="1" dirty="0">
              <a:solidFill>
                <a:srgbClr val="FFC000"/>
              </a:solidFill>
              <a:latin typeface="Averta" panose="00000500000000000000" pitchFamily="50" charset="-95"/>
            </a:rPr>
            <a:t>7. Πρόληψη δασικών πυρκαγιών στο Δήμο Ηλείας (ΠΔΕ</a:t>
          </a:r>
          <a:r>
            <a:rPr lang="el-GR" sz="2800" dirty="0">
              <a:solidFill>
                <a:srgbClr val="FFC000"/>
              </a:solidFill>
              <a:latin typeface="Averta" panose="00000500000000000000" pitchFamily="50" charset="-95"/>
            </a:rPr>
            <a:t>)</a:t>
          </a:r>
          <a:endParaRPr lang="el-GR" sz="2800" b="0" dirty="0">
            <a:solidFill>
              <a:srgbClr val="FFC000"/>
            </a:solidFill>
            <a:latin typeface="Averta" panose="00000500000000000000" pitchFamily="50" charset="-95"/>
          </a:endParaRPr>
        </a:p>
      </dgm:t>
    </dgm:pt>
    <dgm:pt modelId="{9E76EED2-E34C-4FDA-85E3-20DDD82F174D}" type="parTrans" cxnId="{22B76034-CF47-4F10-AA03-6F1194BDD6A3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7F349CEF-3974-4DB6-BDC5-53F7A613662A}" type="sibTrans" cxnId="{22B76034-CF47-4F10-AA03-6F1194BDD6A3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7C0C144A-CBC1-4632-8267-023947A228AA}">
      <dgm:prSet phldrT="[Κείμενο]" custT="1"/>
      <dgm:spPr>
        <a:solidFill>
          <a:srgbClr val="2E5096"/>
        </a:solidFill>
      </dgm:spPr>
      <dgm:t>
        <a:bodyPr/>
        <a:lstStyle/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b="1" i="0" dirty="0">
              <a:solidFill>
                <a:srgbClr val="FFC000"/>
              </a:solidFill>
              <a:latin typeface="Averta" panose="00000500000000000000" pitchFamily="50" charset="-95"/>
            </a:rPr>
            <a:t>8. Καθαρισμός συστήματος αποστράγγισης πρώην λίμνης </a:t>
          </a:r>
          <a:r>
            <a:rPr lang="el-GR" sz="2800" b="1" i="0" dirty="0" err="1">
              <a:solidFill>
                <a:srgbClr val="FFC000"/>
              </a:solidFill>
              <a:latin typeface="Averta" panose="00000500000000000000" pitchFamily="50" charset="-95"/>
            </a:rPr>
            <a:t>Ξυνιάδος</a:t>
          </a:r>
          <a:r>
            <a:rPr lang="el-GR" sz="2800" b="1" i="0" dirty="0">
              <a:solidFill>
                <a:srgbClr val="FFC000"/>
              </a:solidFill>
              <a:latin typeface="Averta" panose="00000500000000000000" pitchFamily="50" charset="-95"/>
            </a:rPr>
            <a:t> (ΠΣΕ)</a:t>
          </a:r>
        </a:p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dirty="0">
              <a:solidFill>
                <a:schemeClr val="bg1"/>
              </a:solidFill>
              <a:latin typeface="Averta" panose="00000500000000000000" pitchFamily="50" charset="-95"/>
            </a:rPr>
            <a:t>9.  Δίκτυο συλλογής όμβριων στην περιοχή </a:t>
          </a:r>
          <a:r>
            <a:rPr lang="el-GR" sz="2800" dirty="0" err="1">
              <a:solidFill>
                <a:schemeClr val="bg1"/>
              </a:solidFill>
              <a:latin typeface="Averta" panose="00000500000000000000" pitchFamily="50" charset="-95"/>
            </a:rPr>
            <a:t>Γερόβουνο</a:t>
          </a:r>
          <a:r>
            <a:rPr lang="el-GR" sz="2800" dirty="0">
              <a:solidFill>
                <a:schemeClr val="bg1"/>
              </a:solidFill>
              <a:latin typeface="Averta" panose="00000500000000000000" pitchFamily="50" charset="-95"/>
            </a:rPr>
            <a:t> και μεταφοράς τους στο Πάρκο Α. Τρίτσης στην μητροπολιτική περιοχή Αθηνών (Δ. Αγ. Ανάργυρων–Καματερού) </a:t>
          </a:r>
        </a:p>
        <a:p>
          <a:pPr>
            <a:lnSpc>
              <a:spcPct val="80000"/>
            </a:lnSpc>
            <a:buFont typeface="Arial" panose="020B0604020202020204" pitchFamily="34" charset="0"/>
          </a:pPr>
          <a:r>
            <a:rPr lang="el-GR" sz="2800" dirty="0">
              <a:solidFill>
                <a:schemeClr val="bg1"/>
              </a:solidFill>
              <a:latin typeface="Averta" panose="00000500000000000000" pitchFamily="50" charset="-95"/>
            </a:rPr>
            <a:t>10. Διαχείριση υδάτινων πόρων στη Δ.Ε. Αιγείρου του Δ. Κομοτηνής.</a:t>
          </a:r>
          <a:endParaRPr lang="el-GR" sz="2800" b="0" dirty="0">
            <a:latin typeface="Averta" panose="00000500000000000000" pitchFamily="50" charset="-95"/>
          </a:endParaRPr>
        </a:p>
      </dgm:t>
    </dgm:pt>
    <dgm:pt modelId="{578CE908-124F-4259-842F-755B97D00F12}" type="parTrans" cxnId="{0B1F6E04-DD27-4AAF-A2A6-F18E099196B6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77F5BF41-BB6F-4528-8F5A-28BEDA9719AD}" type="sibTrans" cxnId="{0B1F6E04-DD27-4AAF-A2A6-F18E099196B6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041DBA5C-2F16-4324-A371-F94260DE72AC}">
      <dgm:prSet phldrT="[Κείμενο]" custT="1"/>
      <dgm:spPr>
        <a:solidFill>
          <a:srgbClr val="2E5096"/>
        </a:solidFill>
      </dgm:spPr>
      <dgm:t>
        <a:bodyPr/>
        <a:lstStyle/>
        <a:p>
          <a:pPr>
            <a:lnSpc>
              <a:spcPct val="80000"/>
            </a:lnSpc>
            <a:buFont typeface="Arial" panose="020B0604020202020204" pitchFamily="34" charset="0"/>
            <a:buChar char="•"/>
          </a:pPr>
          <a:r>
            <a:rPr lang="el-GR" sz="2800" b="0" dirty="0">
              <a:latin typeface="Averta" panose="00000500000000000000" pitchFamily="50" charset="-95"/>
            </a:rPr>
            <a:t>11. Ανάπλαση δημόσιων χώρων και δημιουργία χώρων πρασίνου στο Δ. Κατερίνης</a:t>
          </a:r>
        </a:p>
        <a:p>
          <a:r>
            <a:rPr lang="el-GR" sz="2800" b="0" dirty="0">
              <a:latin typeface="Averta" panose="00000500000000000000" pitchFamily="50" charset="-95"/>
            </a:rPr>
            <a:t>12. Ανάπλαση εξωτερικών χώρων σχολείων στο Δ. Λαρισαίων </a:t>
          </a:r>
        </a:p>
      </dgm:t>
    </dgm:pt>
    <dgm:pt modelId="{7FC1664E-9BAA-49D7-B66F-E3D8E86F9E04}" type="parTrans" cxnId="{DE7681C9-5EE0-47B2-878B-A97525F85C63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F84F704F-A71C-49DD-B352-5C86EAA4BBA4}" type="sibTrans" cxnId="{DE7681C9-5EE0-47B2-878B-A97525F85C63}">
      <dgm:prSet/>
      <dgm:spPr/>
      <dgm:t>
        <a:bodyPr/>
        <a:lstStyle/>
        <a:p>
          <a:endParaRPr lang="el-GR">
            <a:latin typeface="Averta" panose="00000500000000000000" pitchFamily="50" charset="-95"/>
          </a:endParaRPr>
        </a:p>
      </dgm:t>
    </dgm:pt>
    <dgm:pt modelId="{9D35DEA3-680A-47C7-8A37-BB7A4AC1D0BF}" type="pres">
      <dgm:prSet presAssocID="{B85DBFD0-E768-43A3-89C2-216F719D9C6B}" presName="linear" presStyleCnt="0">
        <dgm:presLayoutVars>
          <dgm:dir/>
          <dgm:resizeHandles val="exact"/>
        </dgm:presLayoutVars>
      </dgm:prSet>
      <dgm:spPr/>
    </dgm:pt>
    <dgm:pt modelId="{9E8B0928-EAB6-49A2-A329-C8EDFEEB3AD2}" type="pres">
      <dgm:prSet presAssocID="{81850340-0EB8-4DF4-8B4C-09D996DE86D4}" presName="comp" presStyleCnt="0"/>
      <dgm:spPr/>
    </dgm:pt>
    <dgm:pt modelId="{B601DD2F-FAC5-49CE-9C8D-B8298B8E10DC}" type="pres">
      <dgm:prSet presAssocID="{81850340-0EB8-4DF4-8B4C-09D996DE86D4}" presName="box" presStyleLbl="node1" presStyleIdx="0" presStyleCnt="5" custLinFactNeighborY="-20733"/>
      <dgm:spPr/>
    </dgm:pt>
    <dgm:pt modelId="{613D8335-8937-4E58-9ACD-0D52FF2C5095}" type="pres">
      <dgm:prSet presAssocID="{81850340-0EB8-4DF4-8B4C-09D996DE86D4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64B76E-5600-4C40-B31C-0FF395651B6A}" type="pres">
      <dgm:prSet presAssocID="{81850340-0EB8-4DF4-8B4C-09D996DE86D4}" presName="text" presStyleLbl="node1" presStyleIdx="0" presStyleCnt="5">
        <dgm:presLayoutVars>
          <dgm:bulletEnabled val="1"/>
        </dgm:presLayoutVars>
      </dgm:prSet>
      <dgm:spPr/>
    </dgm:pt>
    <dgm:pt modelId="{56458E34-8E44-4406-96C3-5021D47012A9}" type="pres">
      <dgm:prSet presAssocID="{034D2C08-0CB5-4B0C-9A1C-4F070C56B60E}" presName="spacer" presStyleCnt="0"/>
      <dgm:spPr/>
    </dgm:pt>
    <dgm:pt modelId="{57D394F6-AAE0-4BBA-9110-E65A6E961E93}" type="pres">
      <dgm:prSet presAssocID="{707F995F-3C55-4C9C-A3CB-C04BC5978866}" presName="comp" presStyleCnt="0"/>
      <dgm:spPr/>
    </dgm:pt>
    <dgm:pt modelId="{5A4DC929-018D-4944-8659-BD8AE606E58C}" type="pres">
      <dgm:prSet presAssocID="{707F995F-3C55-4C9C-A3CB-C04BC5978866}" presName="box" presStyleLbl="node1" presStyleIdx="1" presStyleCnt="5" custScaleY="140145"/>
      <dgm:spPr/>
    </dgm:pt>
    <dgm:pt modelId="{3F08BAD5-8807-48D1-BE3A-9D44E253598E}" type="pres">
      <dgm:prSet presAssocID="{707F995F-3C55-4C9C-A3CB-C04BC5978866}" presName="img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6C2CFE0-D882-4D01-9694-ADA8DC442F67}" type="pres">
      <dgm:prSet presAssocID="{707F995F-3C55-4C9C-A3CB-C04BC5978866}" presName="text" presStyleLbl="node1" presStyleIdx="1" presStyleCnt="5">
        <dgm:presLayoutVars>
          <dgm:bulletEnabled val="1"/>
        </dgm:presLayoutVars>
      </dgm:prSet>
      <dgm:spPr/>
    </dgm:pt>
    <dgm:pt modelId="{59114212-5F76-46BC-9C6B-C59B2B1D5134}" type="pres">
      <dgm:prSet presAssocID="{FDE4ADB7-48C1-43F4-A49E-174F05040228}" presName="spacer" presStyleCnt="0"/>
      <dgm:spPr/>
    </dgm:pt>
    <dgm:pt modelId="{0554E26B-4ECE-4FC9-9DB2-DF411C8378E5}" type="pres">
      <dgm:prSet presAssocID="{21524B40-DE83-40DA-A8A7-C2E11545F3DF}" presName="comp" presStyleCnt="0"/>
      <dgm:spPr/>
    </dgm:pt>
    <dgm:pt modelId="{FB1189F1-0073-42DB-A469-979EBD4E9412}" type="pres">
      <dgm:prSet presAssocID="{21524B40-DE83-40DA-A8A7-C2E11545F3DF}" presName="box" presStyleLbl="node1" presStyleIdx="2" presStyleCnt="5"/>
      <dgm:spPr/>
    </dgm:pt>
    <dgm:pt modelId="{06CCC297-CE99-4A1D-A81A-413934A3091E}" type="pres">
      <dgm:prSet presAssocID="{21524B40-DE83-40DA-A8A7-C2E11545F3DF}" presName="img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48529F6-D150-45F9-B8BE-16ACA56735E5}" type="pres">
      <dgm:prSet presAssocID="{21524B40-DE83-40DA-A8A7-C2E11545F3DF}" presName="text" presStyleLbl="node1" presStyleIdx="2" presStyleCnt="5">
        <dgm:presLayoutVars>
          <dgm:bulletEnabled val="1"/>
        </dgm:presLayoutVars>
      </dgm:prSet>
      <dgm:spPr/>
    </dgm:pt>
    <dgm:pt modelId="{5324DE9E-DAC1-430D-8AF2-49099E46F3E2}" type="pres">
      <dgm:prSet presAssocID="{7F349CEF-3974-4DB6-BDC5-53F7A613662A}" presName="spacer" presStyleCnt="0"/>
      <dgm:spPr/>
    </dgm:pt>
    <dgm:pt modelId="{779304A9-307A-4805-9D5C-CF5B494633AE}" type="pres">
      <dgm:prSet presAssocID="{7C0C144A-CBC1-4632-8267-023947A228AA}" presName="comp" presStyleCnt="0"/>
      <dgm:spPr/>
    </dgm:pt>
    <dgm:pt modelId="{9B6E7EC6-38E3-424C-9CB9-1ECA872297B5}" type="pres">
      <dgm:prSet presAssocID="{7C0C144A-CBC1-4632-8267-023947A228AA}" presName="box" presStyleLbl="node1" presStyleIdx="3" presStyleCnt="5" custScaleY="116347"/>
      <dgm:spPr/>
    </dgm:pt>
    <dgm:pt modelId="{657962B7-A07C-4F3A-9A2A-F2C9693D79AA}" type="pres">
      <dgm:prSet presAssocID="{7C0C144A-CBC1-4632-8267-023947A228AA}" presName="img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CE95E0E-B23B-4B06-BC22-CA31F00C105E}" type="pres">
      <dgm:prSet presAssocID="{7C0C144A-CBC1-4632-8267-023947A228AA}" presName="text" presStyleLbl="node1" presStyleIdx="3" presStyleCnt="5">
        <dgm:presLayoutVars>
          <dgm:bulletEnabled val="1"/>
        </dgm:presLayoutVars>
      </dgm:prSet>
      <dgm:spPr/>
    </dgm:pt>
    <dgm:pt modelId="{19E89AFC-B753-4BD5-A5EB-3FCA995A980A}" type="pres">
      <dgm:prSet presAssocID="{77F5BF41-BB6F-4528-8F5A-28BEDA9719AD}" presName="spacer" presStyleCnt="0"/>
      <dgm:spPr/>
    </dgm:pt>
    <dgm:pt modelId="{823445AB-4459-4C7E-A705-6613383CD19C}" type="pres">
      <dgm:prSet presAssocID="{041DBA5C-2F16-4324-A371-F94260DE72AC}" presName="comp" presStyleCnt="0"/>
      <dgm:spPr/>
    </dgm:pt>
    <dgm:pt modelId="{D8B5FCD2-E992-4D17-826D-2E7F722CC61F}" type="pres">
      <dgm:prSet presAssocID="{041DBA5C-2F16-4324-A371-F94260DE72AC}" presName="box" presStyleLbl="node1" presStyleIdx="4" presStyleCnt="5"/>
      <dgm:spPr/>
    </dgm:pt>
    <dgm:pt modelId="{4F8155F5-A1F9-4146-B131-858BFDA37B6A}" type="pres">
      <dgm:prSet presAssocID="{041DBA5C-2F16-4324-A371-F94260DE72AC}" presName="img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6D6190-FEA8-4709-8106-9919D9C11D82}" type="pres">
      <dgm:prSet presAssocID="{041DBA5C-2F16-4324-A371-F94260DE72AC}" presName="text" presStyleLbl="node1" presStyleIdx="4" presStyleCnt="5">
        <dgm:presLayoutVars>
          <dgm:bulletEnabled val="1"/>
        </dgm:presLayoutVars>
      </dgm:prSet>
      <dgm:spPr/>
    </dgm:pt>
  </dgm:ptLst>
  <dgm:cxnLst>
    <dgm:cxn modelId="{0B1F6E04-DD27-4AAF-A2A6-F18E099196B6}" srcId="{B85DBFD0-E768-43A3-89C2-216F719D9C6B}" destId="{7C0C144A-CBC1-4632-8267-023947A228AA}" srcOrd="3" destOrd="0" parTransId="{578CE908-124F-4259-842F-755B97D00F12}" sibTransId="{77F5BF41-BB6F-4528-8F5A-28BEDA9719AD}"/>
    <dgm:cxn modelId="{F0F6C609-18CE-40E7-841F-111D3F5E0C2D}" type="presOf" srcId="{81850340-0EB8-4DF4-8B4C-09D996DE86D4}" destId="{CD64B76E-5600-4C40-B31C-0FF395651B6A}" srcOrd="1" destOrd="0" presId="urn:microsoft.com/office/officeart/2005/8/layout/vList4#1"/>
    <dgm:cxn modelId="{04EE7B1D-5BEA-409E-B99F-732413150E84}" type="presOf" srcId="{81850340-0EB8-4DF4-8B4C-09D996DE86D4}" destId="{B601DD2F-FAC5-49CE-9C8D-B8298B8E10DC}" srcOrd="0" destOrd="0" presId="urn:microsoft.com/office/officeart/2005/8/layout/vList4#1"/>
    <dgm:cxn modelId="{6154231F-62FA-4FF6-8CE7-74BBA808AD5A}" type="presOf" srcId="{707F995F-3C55-4C9C-A3CB-C04BC5978866}" destId="{D6C2CFE0-D882-4D01-9694-ADA8DC442F67}" srcOrd="1" destOrd="0" presId="urn:microsoft.com/office/officeart/2005/8/layout/vList4#1"/>
    <dgm:cxn modelId="{22B76034-CF47-4F10-AA03-6F1194BDD6A3}" srcId="{B85DBFD0-E768-43A3-89C2-216F719D9C6B}" destId="{21524B40-DE83-40DA-A8A7-C2E11545F3DF}" srcOrd="2" destOrd="0" parTransId="{9E76EED2-E34C-4FDA-85E3-20DDD82F174D}" sibTransId="{7F349CEF-3974-4DB6-BDC5-53F7A613662A}"/>
    <dgm:cxn modelId="{2E8E6F4C-B3AB-446B-BF94-1B42ACC59816}" type="presOf" srcId="{21524B40-DE83-40DA-A8A7-C2E11545F3DF}" destId="{FB1189F1-0073-42DB-A469-979EBD4E9412}" srcOrd="0" destOrd="0" presId="urn:microsoft.com/office/officeart/2005/8/layout/vList4#1"/>
    <dgm:cxn modelId="{AA606D71-6DC3-4735-B9C1-072EECAA9E64}" srcId="{B85DBFD0-E768-43A3-89C2-216F719D9C6B}" destId="{707F995F-3C55-4C9C-A3CB-C04BC5978866}" srcOrd="1" destOrd="0" parTransId="{989ADB08-A4C1-44C7-8474-64981A4EEAD5}" sibTransId="{FDE4ADB7-48C1-43F4-A49E-174F05040228}"/>
    <dgm:cxn modelId="{E7BAA8B3-08C9-4752-8158-ADEBF68AB972}" type="presOf" srcId="{041DBA5C-2F16-4324-A371-F94260DE72AC}" destId="{006D6190-FEA8-4709-8106-9919D9C11D82}" srcOrd="1" destOrd="0" presId="urn:microsoft.com/office/officeart/2005/8/layout/vList4#1"/>
    <dgm:cxn modelId="{895B61B4-505E-4DA6-A2A3-908C747143C2}" type="presOf" srcId="{7C0C144A-CBC1-4632-8267-023947A228AA}" destId="{9CE95E0E-B23B-4B06-BC22-CA31F00C105E}" srcOrd="1" destOrd="0" presId="urn:microsoft.com/office/officeart/2005/8/layout/vList4#1"/>
    <dgm:cxn modelId="{067611BD-EA37-47A7-B2C7-B5A79A878E32}" srcId="{B85DBFD0-E768-43A3-89C2-216F719D9C6B}" destId="{81850340-0EB8-4DF4-8B4C-09D996DE86D4}" srcOrd="0" destOrd="0" parTransId="{8AAD8FC7-80FC-49AF-9374-9087FA51E762}" sibTransId="{034D2C08-0CB5-4B0C-9A1C-4F070C56B60E}"/>
    <dgm:cxn modelId="{DE7681C9-5EE0-47B2-878B-A97525F85C63}" srcId="{B85DBFD0-E768-43A3-89C2-216F719D9C6B}" destId="{041DBA5C-2F16-4324-A371-F94260DE72AC}" srcOrd="4" destOrd="0" parTransId="{7FC1664E-9BAA-49D7-B66F-E3D8E86F9E04}" sibTransId="{F84F704F-A71C-49DD-B352-5C86EAA4BBA4}"/>
    <dgm:cxn modelId="{26AF57DD-E05C-4CFD-BAED-3404CCFCAD46}" type="presOf" srcId="{21524B40-DE83-40DA-A8A7-C2E11545F3DF}" destId="{748529F6-D150-45F9-B8BE-16ACA56735E5}" srcOrd="1" destOrd="0" presId="urn:microsoft.com/office/officeart/2005/8/layout/vList4#1"/>
    <dgm:cxn modelId="{3D195EE2-1010-4B0A-B3A0-7EC843CFEC87}" type="presOf" srcId="{707F995F-3C55-4C9C-A3CB-C04BC5978866}" destId="{5A4DC929-018D-4944-8659-BD8AE606E58C}" srcOrd="0" destOrd="0" presId="urn:microsoft.com/office/officeart/2005/8/layout/vList4#1"/>
    <dgm:cxn modelId="{C247C8E8-949B-4C5C-BA0E-AE6A8C6D2E37}" type="presOf" srcId="{B85DBFD0-E768-43A3-89C2-216F719D9C6B}" destId="{9D35DEA3-680A-47C7-8A37-BB7A4AC1D0BF}" srcOrd="0" destOrd="0" presId="urn:microsoft.com/office/officeart/2005/8/layout/vList4#1"/>
    <dgm:cxn modelId="{8AD1CFF3-50C2-4EA3-8980-FBF663AC27E0}" type="presOf" srcId="{7C0C144A-CBC1-4632-8267-023947A228AA}" destId="{9B6E7EC6-38E3-424C-9CB9-1ECA872297B5}" srcOrd="0" destOrd="0" presId="urn:microsoft.com/office/officeart/2005/8/layout/vList4#1"/>
    <dgm:cxn modelId="{CCD8D3F4-2496-4BAD-AF58-FEE7697C3FDF}" type="presOf" srcId="{041DBA5C-2F16-4324-A371-F94260DE72AC}" destId="{D8B5FCD2-E992-4D17-826D-2E7F722CC61F}" srcOrd="0" destOrd="0" presId="urn:microsoft.com/office/officeart/2005/8/layout/vList4#1"/>
    <dgm:cxn modelId="{290E31CF-BC9F-43EC-A4EE-33081512269D}" type="presParOf" srcId="{9D35DEA3-680A-47C7-8A37-BB7A4AC1D0BF}" destId="{9E8B0928-EAB6-49A2-A329-C8EDFEEB3AD2}" srcOrd="0" destOrd="0" presId="urn:microsoft.com/office/officeart/2005/8/layout/vList4#1"/>
    <dgm:cxn modelId="{0F974447-86C0-4A2F-BEEC-6900A9FF3628}" type="presParOf" srcId="{9E8B0928-EAB6-49A2-A329-C8EDFEEB3AD2}" destId="{B601DD2F-FAC5-49CE-9C8D-B8298B8E10DC}" srcOrd="0" destOrd="0" presId="urn:microsoft.com/office/officeart/2005/8/layout/vList4#1"/>
    <dgm:cxn modelId="{A3DDC041-909B-4844-BF5D-E4A1ACED1A5F}" type="presParOf" srcId="{9E8B0928-EAB6-49A2-A329-C8EDFEEB3AD2}" destId="{613D8335-8937-4E58-9ACD-0D52FF2C5095}" srcOrd="1" destOrd="0" presId="urn:microsoft.com/office/officeart/2005/8/layout/vList4#1"/>
    <dgm:cxn modelId="{C33F95A2-7724-4B01-92B2-C8A3F509D319}" type="presParOf" srcId="{9E8B0928-EAB6-49A2-A329-C8EDFEEB3AD2}" destId="{CD64B76E-5600-4C40-B31C-0FF395651B6A}" srcOrd="2" destOrd="0" presId="urn:microsoft.com/office/officeart/2005/8/layout/vList4#1"/>
    <dgm:cxn modelId="{BAA78980-BDD6-4D2B-8851-3BCF2D092F85}" type="presParOf" srcId="{9D35DEA3-680A-47C7-8A37-BB7A4AC1D0BF}" destId="{56458E34-8E44-4406-96C3-5021D47012A9}" srcOrd="1" destOrd="0" presId="urn:microsoft.com/office/officeart/2005/8/layout/vList4#1"/>
    <dgm:cxn modelId="{31487F16-0C35-4B8B-98B6-AE69BC998CE0}" type="presParOf" srcId="{9D35DEA3-680A-47C7-8A37-BB7A4AC1D0BF}" destId="{57D394F6-AAE0-4BBA-9110-E65A6E961E93}" srcOrd="2" destOrd="0" presId="urn:microsoft.com/office/officeart/2005/8/layout/vList4#1"/>
    <dgm:cxn modelId="{9E7CB472-97AF-461A-B7D9-1DB079437907}" type="presParOf" srcId="{57D394F6-AAE0-4BBA-9110-E65A6E961E93}" destId="{5A4DC929-018D-4944-8659-BD8AE606E58C}" srcOrd="0" destOrd="0" presId="urn:microsoft.com/office/officeart/2005/8/layout/vList4#1"/>
    <dgm:cxn modelId="{BBE8E945-6403-480B-87CE-F60B21D84B1F}" type="presParOf" srcId="{57D394F6-AAE0-4BBA-9110-E65A6E961E93}" destId="{3F08BAD5-8807-48D1-BE3A-9D44E253598E}" srcOrd="1" destOrd="0" presId="urn:microsoft.com/office/officeart/2005/8/layout/vList4#1"/>
    <dgm:cxn modelId="{1C137E05-08CA-40D6-88FA-92F896174D00}" type="presParOf" srcId="{57D394F6-AAE0-4BBA-9110-E65A6E961E93}" destId="{D6C2CFE0-D882-4D01-9694-ADA8DC442F67}" srcOrd="2" destOrd="0" presId="urn:microsoft.com/office/officeart/2005/8/layout/vList4#1"/>
    <dgm:cxn modelId="{26B83F72-0945-4F71-A199-0B98A4428B3E}" type="presParOf" srcId="{9D35DEA3-680A-47C7-8A37-BB7A4AC1D0BF}" destId="{59114212-5F76-46BC-9C6B-C59B2B1D5134}" srcOrd="3" destOrd="0" presId="urn:microsoft.com/office/officeart/2005/8/layout/vList4#1"/>
    <dgm:cxn modelId="{6BB17E97-4CA7-4665-8593-56D54E959DBB}" type="presParOf" srcId="{9D35DEA3-680A-47C7-8A37-BB7A4AC1D0BF}" destId="{0554E26B-4ECE-4FC9-9DB2-DF411C8378E5}" srcOrd="4" destOrd="0" presId="urn:microsoft.com/office/officeart/2005/8/layout/vList4#1"/>
    <dgm:cxn modelId="{8645619A-7BC4-41E5-8F07-2B89F292F716}" type="presParOf" srcId="{0554E26B-4ECE-4FC9-9DB2-DF411C8378E5}" destId="{FB1189F1-0073-42DB-A469-979EBD4E9412}" srcOrd="0" destOrd="0" presId="urn:microsoft.com/office/officeart/2005/8/layout/vList4#1"/>
    <dgm:cxn modelId="{E3395BBC-5FE8-429C-9191-046D8D3531F1}" type="presParOf" srcId="{0554E26B-4ECE-4FC9-9DB2-DF411C8378E5}" destId="{06CCC297-CE99-4A1D-A81A-413934A3091E}" srcOrd="1" destOrd="0" presId="urn:microsoft.com/office/officeart/2005/8/layout/vList4#1"/>
    <dgm:cxn modelId="{F3970C0F-88F8-4C72-8BA4-92B3B8ACDD28}" type="presParOf" srcId="{0554E26B-4ECE-4FC9-9DB2-DF411C8378E5}" destId="{748529F6-D150-45F9-B8BE-16ACA56735E5}" srcOrd="2" destOrd="0" presId="urn:microsoft.com/office/officeart/2005/8/layout/vList4#1"/>
    <dgm:cxn modelId="{09D807EF-6232-4B21-BB43-6A2C7E577611}" type="presParOf" srcId="{9D35DEA3-680A-47C7-8A37-BB7A4AC1D0BF}" destId="{5324DE9E-DAC1-430D-8AF2-49099E46F3E2}" srcOrd="5" destOrd="0" presId="urn:microsoft.com/office/officeart/2005/8/layout/vList4#1"/>
    <dgm:cxn modelId="{039594D0-E3E7-4B8E-AE80-DEAFB5E7B4AE}" type="presParOf" srcId="{9D35DEA3-680A-47C7-8A37-BB7A4AC1D0BF}" destId="{779304A9-307A-4805-9D5C-CF5B494633AE}" srcOrd="6" destOrd="0" presId="urn:microsoft.com/office/officeart/2005/8/layout/vList4#1"/>
    <dgm:cxn modelId="{72790EEF-6F95-4A97-91B7-BAF52BA91444}" type="presParOf" srcId="{779304A9-307A-4805-9D5C-CF5B494633AE}" destId="{9B6E7EC6-38E3-424C-9CB9-1ECA872297B5}" srcOrd="0" destOrd="0" presId="urn:microsoft.com/office/officeart/2005/8/layout/vList4#1"/>
    <dgm:cxn modelId="{A78F4D8C-1F62-46FB-9D11-391399AA9C3A}" type="presParOf" srcId="{779304A9-307A-4805-9D5C-CF5B494633AE}" destId="{657962B7-A07C-4F3A-9A2A-F2C9693D79AA}" srcOrd="1" destOrd="0" presId="urn:microsoft.com/office/officeart/2005/8/layout/vList4#1"/>
    <dgm:cxn modelId="{16949853-5EE1-420A-BC4F-77F768E0BD2D}" type="presParOf" srcId="{779304A9-307A-4805-9D5C-CF5B494633AE}" destId="{9CE95E0E-B23B-4B06-BC22-CA31F00C105E}" srcOrd="2" destOrd="0" presId="urn:microsoft.com/office/officeart/2005/8/layout/vList4#1"/>
    <dgm:cxn modelId="{67BCA7C2-DEDA-43B8-9A87-5976D77C5D00}" type="presParOf" srcId="{9D35DEA3-680A-47C7-8A37-BB7A4AC1D0BF}" destId="{19E89AFC-B753-4BD5-A5EB-3FCA995A980A}" srcOrd="7" destOrd="0" presId="urn:microsoft.com/office/officeart/2005/8/layout/vList4#1"/>
    <dgm:cxn modelId="{10EC6C5C-B1D9-4D4A-8F91-6B1B2FED8C76}" type="presParOf" srcId="{9D35DEA3-680A-47C7-8A37-BB7A4AC1D0BF}" destId="{823445AB-4459-4C7E-A705-6613383CD19C}" srcOrd="8" destOrd="0" presId="urn:microsoft.com/office/officeart/2005/8/layout/vList4#1"/>
    <dgm:cxn modelId="{5F292A44-8012-483C-8E7F-9C8C5475B111}" type="presParOf" srcId="{823445AB-4459-4C7E-A705-6613383CD19C}" destId="{D8B5FCD2-E992-4D17-826D-2E7F722CC61F}" srcOrd="0" destOrd="0" presId="urn:microsoft.com/office/officeart/2005/8/layout/vList4#1"/>
    <dgm:cxn modelId="{EBC8CC1E-1F53-48C5-89D1-1DA915545176}" type="presParOf" srcId="{823445AB-4459-4C7E-A705-6613383CD19C}" destId="{4F8155F5-A1F9-4146-B131-858BFDA37B6A}" srcOrd="1" destOrd="0" presId="urn:microsoft.com/office/officeart/2005/8/layout/vList4#1"/>
    <dgm:cxn modelId="{43561CE8-4A5F-41C1-8651-F4A04EC4313F}" type="presParOf" srcId="{823445AB-4459-4C7E-A705-6613383CD19C}" destId="{006D6190-FEA8-4709-8106-9919D9C11D82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3A2C9C-468C-41AB-82B8-A1564D424BF9}" type="doc">
      <dgm:prSet loTypeId="urn:microsoft.com/office/officeart/2011/layout/CircleProcess#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30656B99-4405-4363-B73F-DCFC3C2B2D8F}">
      <dgm:prSet phldrT="[Text]" custT="1"/>
      <dgm:spPr>
        <a:xfrm>
          <a:off x="578222" y="1050478"/>
          <a:ext cx="1966589" cy="1966243"/>
        </a:xfrm>
      </dgm:spPr>
      <dgm:t>
        <a:bodyPr/>
        <a:lstStyle/>
        <a:p>
          <a:r>
            <a:rPr lang="el-GR" sz="2800" b="1" dirty="0">
              <a:latin typeface="Averta"/>
              <a:ea typeface="+mn-ea"/>
              <a:cs typeface="+mn-cs"/>
            </a:rPr>
            <a:t>ΒΗΜΑ 1</a:t>
          </a:r>
          <a:endParaRPr lang="en-US" sz="2800" b="1" dirty="0">
            <a:latin typeface="Averta"/>
            <a:ea typeface="+mn-ea"/>
            <a:cs typeface="+mn-cs"/>
          </a:endParaRPr>
        </a:p>
        <a:p>
          <a:pPr marL="0" indent="0"/>
          <a:r>
            <a:rPr lang="el-GR" sz="2400" b="0" dirty="0">
              <a:latin typeface="Averta"/>
              <a:ea typeface="+mn-ea"/>
              <a:cs typeface="+mn-cs"/>
            </a:rPr>
            <a:t>Ανάλυση πρακτικών &amp; μεθόδων παρακολούθησης και αξιολόγησης της ΠΚΑ στην Ε.Ε. και διεθνώς </a:t>
          </a:r>
          <a:endParaRPr lang="el-GR" sz="2400" b="0" dirty="0">
            <a:ea typeface="+mn-ea"/>
            <a:cs typeface="+mn-cs"/>
          </a:endParaRPr>
        </a:p>
        <a:p>
          <a:r>
            <a:rPr lang="en-US" sz="2800" b="0" dirty="0">
              <a:latin typeface="Averta"/>
              <a:ea typeface="+mn-ea"/>
              <a:cs typeface="+mn-cs"/>
            </a:rPr>
            <a:t> </a:t>
          </a:r>
          <a:endParaRPr lang="el-GR" sz="2800" b="0" dirty="0">
            <a:latin typeface="Calibri"/>
            <a:ea typeface="+mn-ea"/>
            <a:cs typeface="+mn-cs"/>
          </a:endParaRPr>
        </a:p>
      </dgm:t>
    </dgm:pt>
    <dgm:pt modelId="{F4F538CC-2596-43E4-9794-5D6D1A30FA3C}" type="parTrans" cxnId="{9BC6155F-A890-4A00-AF7A-7E3BB1376B02}">
      <dgm:prSet/>
      <dgm:spPr/>
      <dgm:t>
        <a:bodyPr/>
        <a:lstStyle/>
        <a:p>
          <a:endParaRPr lang="el-GR" sz="2800" b="0"/>
        </a:p>
      </dgm:t>
    </dgm:pt>
    <dgm:pt modelId="{84870A1C-8C3C-4F1A-BEC4-222E6F7803F8}" type="sibTrans" cxnId="{9BC6155F-A890-4A00-AF7A-7E3BB1376B02}">
      <dgm:prSet/>
      <dgm:spPr/>
      <dgm:t>
        <a:bodyPr/>
        <a:lstStyle/>
        <a:p>
          <a:endParaRPr lang="el-GR" sz="2800" b="0"/>
        </a:p>
      </dgm:t>
    </dgm:pt>
    <dgm:pt modelId="{1CE74366-E0CC-4F83-9FC1-1B0D233FA938}">
      <dgm:prSet phldrT="[Text]" custT="1"/>
      <dgm:spPr>
        <a:xfrm>
          <a:off x="2755292" y="1050478"/>
          <a:ext cx="1966589" cy="1966243"/>
        </a:xfrm>
      </dgm:spPr>
      <dgm:t>
        <a:bodyPr/>
        <a:lstStyle/>
        <a:p>
          <a:r>
            <a:rPr lang="el-GR" sz="2800" b="1" dirty="0">
              <a:latin typeface="Averta"/>
              <a:ea typeface="+mn-ea"/>
              <a:cs typeface="+mn-cs"/>
            </a:rPr>
            <a:t>ΒΗΜΑ 2</a:t>
          </a:r>
          <a:endParaRPr lang="en-US" sz="2800" b="1" dirty="0">
            <a:latin typeface="Averta"/>
            <a:ea typeface="+mn-ea"/>
            <a:cs typeface="+mn-cs"/>
          </a:endParaRPr>
        </a:p>
        <a:p>
          <a:r>
            <a:rPr lang="el-GR" sz="2400" b="0" dirty="0">
              <a:latin typeface="Averta"/>
              <a:ea typeface="+mn-ea"/>
              <a:cs typeface="+mn-cs"/>
            </a:rPr>
            <a:t>Δημιουργία Ολοκληρωμένου Πλαισίου Παρακολούθησης και αξιολόγησης της ΠΚΑ</a:t>
          </a:r>
          <a:endParaRPr lang="el-GR" sz="2400" b="0" dirty="0">
            <a:latin typeface="Calibri"/>
            <a:ea typeface="+mn-ea"/>
            <a:cs typeface="+mn-cs"/>
          </a:endParaRPr>
        </a:p>
      </dgm:t>
    </dgm:pt>
    <dgm:pt modelId="{E7E945A4-C53B-4EEB-AFD3-34FAD4FD721E}" type="parTrans" cxnId="{3BEA0A07-C080-4EE9-93C1-61C24EA0DCF3}">
      <dgm:prSet/>
      <dgm:spPr/>
      <dgm:t>
        <a:bodyPr/>
        <a:lstStyle/>
        <a:p>
          <a:endParaRPr lang="el-GR" sz="2800" b="0"/>
        </a:p>
      </dgm:t>
    </dgm:pt>
    <dgm:pt modelId="{CF4A40C5-3499-4BB0-98DB-BCA067955C97}" type="sibTrans" cxnId="{3BEA0A07-C080-4EE9-93C1-61C24EA0DCF3}">
      <dgm:prSet/>
      <dgm:spPr/>
      <dgm:t>
        <a:bodyPr/>
        <a:lstStyle/>
        <a:p>
          <a:endParaRPr lang="el-GR" sz="2800" b="0"/>
        </a:p>
      </dgm:t>
    </dgm:pt>
    <dgm:pt modelId="{A77943C2-631E-493A-9E48-75D535EF59D2}">
      <dgm:prSet phldrT="[Text]" custT="1"/>
      <dgm:spPr>
        <a:xfrm>
          <a:off x="4932362" y="1050478"/>
          <a:ext cx="1966589" cy="1966243"/>
        </a:xfrm>
      </dgm:spPr>
      <dgm:t>
        <a:bodyPr/>
        <a:lstStyle/>
        <a:p>
          <a:r>
            <a:rPr lang="el-GR" sz="2800" b="1" dirty="0">
              <a:latin typeface="Averta"/>
              <a:ea typeface="+mn-ea"/>
              <a:cs typeface="+mn-cs"/>
            </a:rPr>
            <a:t>ΒΗΜΑ 3</a:t>
          </a:r>
          <a:endParaRPr lang="en-US" sz="2800" b="1" dirty="0">
            <a:latin typeface="Averta"/>
            <a:ea typeface="+mn-ea"/>
            <a:cs typeface="+mn-cs"/>
          </a:endParaRPr>
        </a:p>
        <a:p>
          <a:r>
            <a:rPr lang="el-GR" sz="2400" b="0" dirty="0">
              <a:latin typeface="Averta"/>
              <a:ea typeface="+mn-ea"/>
              <a:cs typeface="+mn-cs"/>
            </a:rPr>
            <a:t>1</a:t>
          </a:r>
          <a:r>
            <a:rPr lang="el-GR" sz="2400" b="0" baseline="30000" dirty="0">
              <a:latin typeface="Averta"/>
              <a:ea typeface="+mn-ea"/>
              <a:cs typeface="+mn-cs"/>
            </a:rPr>
            <a:t>ος</a:t>
          </a:r>
          <a:r>
            <a:rPr lang="el-GR" sz="2400" b="0" dirty="0">
              <a:latin typeface="Averta"/>
              <a:ea typeface="+mn-ea"/>
              <a:cs typeface="+mn-cs"/>
            </a:rPr>
            <a:t> κύκλος Παρακολούθησης &amp; Αξιολόγησης της ΠΚΑ</a:t>
          </a:r>
          <a:endParaRPr lang="el-GR" sz="2400" b="0" dirty="0">
            <a:latin typeface="Calibri"/>
            <a:ea typeface="+mn-ea"/>
            <a:cs typeface="+mn-cs"/>
          </a:endParaRPr>
        </a:p>
      </dgm:t>
    </dgm:pt>
    <dgm:pt modelId="{70C70A2B-3077-4E05-B5F1-68E92F6AA851}" type="parTrans" cxnId="{86DD9794-1742-431A-BAE0-07EE7EBB79C6}">
      <dgm:prSet/>
      <dgm:spPr/>
      <dgm:t>
        <a:bodyPr/>
        <a:lstStyle/>
        <a:p>
          <a:endParaRPr lang="el-GR" sz="2800" b="0"/>
        </a:p>
      </dgm:t>
    </dgm:pt>
    <dgm:pt modelId="{3D34488D-5F9F-4BFE-AC29-D0C58F5AAC95}" type="sibTrans" cxnId="{86DD9794-1742-431A-BAE0-07EE7EBB79C6}">
      <dgm:prSet/>
      <dgm:spPr/>
      <dgm:t>
        <a:bodyPr/>
        <a:lstStyle/>
        <a:p>
          <a:endParaRPr lang="el-GR" sz="2800" b="0"/>
        </a:p>
      </dgm:t>
    </dgm:pt>
    <dgm:pt modelId="{AAFC2BB9-786B-40EB-AB4D-C4C1975E1A3B}">
      <dgm:prSet phldrT="[Text]" custT="1"/>
      <dgm:spPr>
        <a:xfrm>
          <a:off x="7109432" y="1050478"/>
          <a:ext cx="1966589" cy="1966243"/>
        </a:xfrm>
      </dgm:spPr>
      <dgm:t>
        <a:bodyPr/>
        <a:lstStyle/>
        <a:p>
          <a:r>
            <a:rPr lang="el-GR" sz="2800" b="1" dirty="0">
              <a:latin typeface="Averta"/>
              <a:ea typeface="+mn-ea"/>
              <a:cs typeface="+mn-cs"/>
            </a:rPr>
            <a:t>ΒΗΜΑ 4</a:t>
          </a:r>
          <a:endParaRPr lang="en-US" sz="2800" b="1" dirty="0">
            <a:latin typeface="Averta"/>
            <a:ea typeface="+mn-ea"/>
            <a:cs typeface="+mn-cs"/>
          </a:endParaRPr>
        </a:p>
        <a:p>
          <a:r>
            <a:rPr lang="el-GR" sz="2400" b="0" dirty="0">
              <a:latin typeface="Averta"/>
              <a:ea typeface="+mn-ea"/>
              <a:cs typeface="+mn-cs"/>
            </a:rPr>
            <a:t>2</a:t>
          </a:r>
          <a:r>
            <a:rPr lang="el-GR" sz="2400" b="0" baseline="30000" dirty="0">
              <a:latin typeface="Averta"/>
              <a:ea typeface="+mn-ea"/>
              <a:cs typeface="+mn-cs"/>
            </a:rPr>
            <a:t>ος</a:t>
          </a:r>
          <a:r>
            <a:rPr lang="el-GR" sz="2400" b="0" dirty="0">
              <a:latin typeface="Averta"/>
              <a:ea typeface="+mn-ea"/>
              <a:cs typeface="+mn-cs"/>
            </a:rPr>
            <a:t> κύκλος Παρακολούθησης &amp; Αξιολόγησης της ΠΚΑ</a:t>
          </a:r>
          <a:endParaRPr lang="el-GR" sz="2400" b="0" dirty="0">
            <a:latin typeface="Calibri"/>
            <a:ea typeface="+mn-ea"/>
            <a:cs typeface="+mn-cs"/>
          </a:endParaRPr>
        </a:p>
      </dgm:t>
    </dgm:pt>
    <dgm:pt modelId="{216531C7-A998-4DC8-A23D-6A587738AB12}" type="parTrans" cxnId="{EDC13EC0-E63F-4DDA-BE57-2E020A951AB2}">
      <dgm:prSet/>
      <dgm:spPr/>
      <dgm:t>
        <a:bodyPr/>
        <a:lstStyle/>
        <a:p>
          <a:endParaRPr lang="el-GR" sz="2800" b="0"/>
        </a:p>
      </dgm:t>
    </dgm:pt>
    <dgm:pt modelId="{596EC177-F45A-4161-91F8-70F07FDF93D8}" type="sibTrans" cxnId="{EDC13EC0-E63F-4DDA-BE57-2E020A951AB2}">
      <dgm:prSet/>
      <dgm:spPr/>
      <dgm:t>
        <a:bodyPr/>
        <a:lstStyle/>
        <a:p>
          <a:endParaRPr lang="el-GR" sz="2800" b="0"/>
        </a:p>
      </dgm:t>
    </dgm:pt>
    <dgm:pt modelId="{CD869416-A17D-45B8-9BAE-C1EBB060DB05}" type="pres">
      <dgm:prSet presAssocID="{F13A2C9C-468C-41AB-82B8-A1564D424BF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669BE25-5212-462D-AE8D-7798C1C5611B}" type="pres">
      <dgm:prSet presAssocID="{AAFC2BB9-786B-40EB-AB4D-C4C1975E1A3B}" presName="Accent4" presStyleCnt="0"/>
      <dgm:spPr/>
    </dgm:pt>
    <dgm:pt modelId="{444EF460-3429-44B2-BA79-2026647E51ED}" type="pres">
      <dgm:prSet presAssocID="{AAFC2BB9-786B-40EB-AB4D-C4C1975E1A3B}" presName="Accent" presStyleLbl="node1" presStyleIdx="0" presStyleCnt="4"/>
      <dgm:spPr>
        <a:xfrm>
          <a:off x="7038971" y="980242"/>
          <a:ext cx="2106608" cy="2106716"/>
        </a:xfrm>
        <a:prstGeom prst="ellipse">
          <a:avLst/>
        </a:prstGeom>
      </dgm:spPr>
    </dgm:pt>
    <dgm:pt modelId="{62104EE2-ABAF-4CCD-9576-27AE7645D1C8}" type="pres">
      <dgm:prSet presAssocID="{AAFC2BB9-786B-40EB-AB4D-C4C1975E1A3B}" presName="ParentBackground4" presStyleCnt="0"/>
      <dgm:spPr/>
    </dgm:pt>
    <dgm:pt modelId="{3C53FA33-66E1-45DF-A9D8-8A8A30A3D3D4}" type="pres">
      <dgm:prSet presAssocID="{AAFC2BB9-786B-40EB-AB4D-C4C1975E1A3B}" presName="ParentBackground" presStyleLbl="fgAcc1" presStyleIdx="0" presStyleCnt="4" custLinFactNeighborX="-73" custLinFactNeighborY="446"/>
      <dgm:spPr>
        <a:prstGeom prst="ellipse">
          <a:avLst/>
        </a:prstGeom>
      </dgm:spPr>
    </dgm:pt>
    <dgm:pt modelId="{755C45BE-9968-4ED5-87FD-FB6C33ADF14D}" type="pres">
      <dgm:prSet presAssocID="{AAFC2BB9-786B-40EB-AB4D-C4C1975E1A3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AC248D-4066-41F7-9FE9-3B5EC1009B86}" type="pres">
      <dgm:prSet presAssocID="{A77943C2-631E-493A-9E48-75D535EF59D2}" presName="Accent3" presStyleCnt="0"/>
      <dgm:spPr/>
    </dgm:pt>
    <dgm:pt modelId="{4E889DD3-6151-41B8-AAA3-000A8F53DCCD}" type="pres">
      <dgm:prSet presAssocID="{A77943C2-631E-493A-9E48-75D535EF59D2}" presName="Accent" presStyleLbl="node1" presStyleIdx="1" presStyleCnt="4"/>
      <dgm:spPr>
        <a:xfrm rot="2700000">
          <a:off x="4852850" y="980094"/>
          <a:ext cx="2106643" cy="2106643"/>
        </a:xfrm>
        <a:prstGeom prst="teardrop">
          <a:avLst>
            <a:gd name="adj" fmla="val 100000"/>
          </a:avLst>
        </a:prstGeom>
      </dgm:spPr>
    </dgm:pt>
    <dgm:pt modelId="{B8C74F11-88D6-4E5F-BECF-5994922F8FBD}" type="pres">
      <dgm:prSet presAssocID="{A77943C2-631E-493A-9E48-75D535EF59D2}" presName="ParentBackground3" presStyleCnt="0"/>
      <dgm:spPr/>
    </dgm:pt>
    <dgm:pt modelId="{CC5F4043-3D47-4402-B8F7-F9C95CFDDF7A}" type="pres">
      <dgm:prSet presAssocID="{A77943C2-631E-493A-9E48-75D535EF59D2}" presName="ParentBackground" presStyleLbl="fgAcc1" presStyleIdx="1" presStyleCnt="4" custLinFactNeighborX="-432" custLinFactNeighborY="-514"/>
      <dgm:spPr>
        <a:prstGeom prst="ellipse">
          <a:avLst/>
        </a:prstGeom>
      </dgm:spPr>
    </dgm:pt>
    <dgm:pt modelId="{7ABE7172-6A05-426B-9568-E33C0CFFC11F}" type="pres">
      <dgm:prSet presAssocID="{A77943C2-631E-493A-9E48-75D535EF59D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DC6BDE7-48C5-4882-ADF6-09E1EF3ACEA2}" type="pres">
      <dgm:prSet presAssocID="{1CE74366-E0CC-4F83-9FC1-1B0D233FA938}" presName="Accent2" presStyleCnt="0"/>
      <dgm:spPr/>
    </dgm:pt>
    <dgm:pt modelId="{BEDE5E9A-E0F6-4877-AC02-281296FB0CAE}" type="pres">
      <dgm:prSet presAssocID="{1CE74366-E0CC-4F83-9FC1-1B0D233FA938}" presName="Accent" presStyleLbl="node1" presStyleIdx="2" presStyleCnt="4"/>
      <dgm:spPr>
        <a:xfrm rot="2700000">
          <a:off x="2684814" y="980094"/>
          <a:ext cx="2106643" cy="2106643"/>
        </a:xfrm>
        <a:prstGeom prst="teardrop">
          <a:avLst>
            <a:gd name="adj" fmla="val 100000"/>
          </a:avLst>
        </a:prstGeom>
      </dgm:spPr>
    </dgm:pt>
    <dgm:pt modelId="{7D9D6AC8-8854-447C-A936-369CB509D079}" type="pres">
      <dgm:prSet presAssocID="{1CE74366-E0CC-4F83-9FC1-1B0D233FA938}" presName="ParentBackground2" presStyleCnt="0"/>
      <dgm:spPr/>
    </dgm:pt>
    <dgm:pt modelId="{61A7F524-817B-40F1-932D-5DAD57A581DE}" type="pres">
      <dgm:prSet presAssocID="{1CE74366-E0CC-4F83-9FC1-1B0D233FA938}" presName="ParentBackground" presStyleLbl="fgAcc1" presStyleIdx="2" presStyleCnt="4" custLinFactNeighborX="864" custLinFactNeighborY="-514"/>
      <dgm:spPr>
        <a:prstGeom prst="ellipse">
          <a:avLst/>
        </a:prstGeom>
      </dgm:spPr>
    </dgm:pt>
    <dgm:pt modelId="{A7250441-B1FE-4A54-BE0B-EAD7F3D76B01}" type="pres">
      <dgm:prSet presAssocID="{1CE74366-E0CC-4F83-9FC1-1B0D233FA93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F5B33E7-0EAC-465A-9B7F-5F42694A8748}" type="pres">
      <dgm:prSet presAssocID="{30656B99-4405-4363-B73F-DCFC3C2B2D8F}" presName="Accent1" presStyleCnt="0"/>
      <dgm:spPr/>
    </dgm:pt>
    <dgm:pt modelId="{A836E2AC-F7BC-4F18-B667-043C71E9E766}" type="pres">
      <dgm:prSet presAssocID="{30656B99-4405-4363-B73F-DCFC3C2B2D8F}" presName="Accent" presStyleLbl="node1" presStyleIdx="3" presStyleCnt="4"/>
      <dgm:spPr>
        <a:xfrm rot="2700000">
          <a:off x="507744" y="980094"/>
          <a:ext cx="2106643" cy="2106643"/>
        </a:xfrm>
        <a:prstGeom prst="teardrop">
          <a:avLst>
            <a:gd name="adj" fmla="val 100000"/>
          </a:avLst>
        </a:prstGeom>
      </dgm:spPr>
    </dgm:pt>
    <dgm:pt modelId="{3F0D0544-9E55-43C3-A7D6-55A1DACA96FD}" type="pres">
      <dgm:prSet presAssocID="{30656B99-4405-4363-B73F-DCFC3C2B2D8F}" presName="ParentBackground1" presStyleCnt="0"/>
      <dgm:spPr/>
    </dgm:pt>
    <dgm:pt modelId="{DAFE6EA1-27ED-4400-9DE4-F215871A7C41}" type="pres">
      <dgm:prSet presAssocID="{30656B99-4405-4363-B73F-DCFC3C2B2D8F}" presName="ParentBackground" presStyleLbl="fgAcc1" presStyleIdx="3" presStyleCnt="4" custScaleX="102649" custScaleY="100345" custLinFactNeighborX="432" custLinFactNeighborY="350"/>
      <dgm:spPr>
        <a:prstGeom prst="ellipse">
          <a:avLst/>
        </a:prstGeom>
      </dgm:spPr>
    </dgm:pt>
    <dgm:pt modelId="{D366A41C-8608-4EEB-8426-C552CED54B13}" type="pres">
      <dgm:prSet presAssocID="{30656B99-4405-4363-B73F-DCFC3C2B2D8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BEA0A07-C080-4EE9-93C1-61C24EA0DCF3}" srcId="{F13A2C9C-468C-41AB-82B8-A1564D424BF9}" destId="{1CE74366-E0CC-4F83-9FC1-1B0D233FA938}" srcOrd="1" destOrd="0" parTransId="{E7E945A4-C53B-4EEB-AFD3-34FAD4FD721E}" sibTransId="{CF4A40C5-3499-4BB0-98DB-BCA067955C97}"/>
    <dgm:cxn modelId="{2800650B-F189-48C2-90C7-14648993C4BB}" type="presOf" srcId="{AAFC2BB9-786B-40EB-AB4D-C4C1975E1A3B}" destId="{3C53FA33-66E1-45DF-A9D8-8A8A30A3D3D4}" srcOrd="0" destOrd="0" presId="urn:microsoft.com/office/officeart/2011/layout/CircleProcess#3"/>
    <dgm:cxn modelId="{9BC6155F-A890-4A00-AF7A-7E3BB1376B02}" srcId="{F13A2C9C-468C-41AB-82B8-A1564D424BF9}" destId="{30656B99-4405-4363-B73F-DCFC3C2B2D8F}" srcOrd="0" destOrd="0" parTransId="{F4F538CC-2596-43E4-9794-5D6D1A30FA3C}" sibTransId="{84870A1C-8C3C-4F1A-BEC4-222E6F7803F8}"/>
    <dgm:cxn modelId="{192DE364-01E0-4298-A4AD-0C078C19EA2A}" type="presOf" srcId="{30656B99-4405-4363-B73F-DCFC3C2B2D8F}" destId="{D366A41C-8608-4EEB-8426-C552CED54B13}" srcOrd="1" destOrd="0" presId="urn:microsoft.com/office/officeart/2011/layout/CircleProcess#3"/>
    <dgm:cxn modelId="{5898B467-5803-4E0A-9B4C-2697A348934B}" type="presOf" srcId="{30656B99-4405-4363-B73F-DCFC3C2B2D8F}" destId="{DAFE6EA1-27ED-4400-9DE4-F215871A7C41}" srcOrd="0" destOrd="0" presId="urn:microsoft.com/office/officeart/2011/layout/CircleProcess#3"/>
    <dgm:cxn modelId="{59C0787D-E6CD-45EE-B975-033E49EF102A}" type="presOf" srcId="{A77943C2-631E-493A-9E48-75D535EF59D2}" destId="{CC5F4043-3D47-4402-B8F7-F9C95CFDDF7A}" srcOrd="0" destOrd="0" presId="urn:microsoft.com/office/officeart/2011/layout/CircleProcess#3"/>
    <dgm:cxn modelId="{84D40590-D152-4450-99D0-920E8D9860ED}" type="presOf" srcId="{AAFC2BB9-786B-40EB-AB4D-C4C1975E1A3B}" destId="{755C45BE-9968-4ED5-87FD-FB6C33ADF14D}" srcOrd="1" destOrd="0" presId="urn:microsoft.com/office/officeart/2011/layout/CircleProcess#3"/>
    <dgm:cxn modelId="{86DD9794-1742-431A-BAE0-07EE7EBB79C6}" srcId="{F13A2C9C-468C-41AB-82B8-A1564D424BF9}" destId="{A77943C2-631E-493A-9E48-75D535EF59D2}" srcOrd="2" destOrd="0" parTransId="{70C70A2B-3077-4E05-B5F1-68E92F6AA851}" sibTransId="{3D34488D-5F9F-4BFE-AC29-D0C58F5AAC95}"/>
    <dgm:cxn modelId="{DB6685A8-AFDA-4B96-83D0-ED2CD9E31520}" type="presOf" srcId="{1CE74366-E0CC-4F83-9FC1-1B0D233FA938}" destId="{61A7F524-817B-40F1-932D-5DAD57A581DE}" srcOrd="0" destOrd="0" presId="urn:microsoft.com/office/officeart/2011/layout/CircleProcess#3"/>
    <dgm:cxn modelId="{0AEBC1A9-BE46-4429-80F9-44D54E064F4A}" type="presOf" srcId="{F13A2C9C-468C-41AB-82B8-A1564D424BF9}" destId="{CD869416-A17D-45B8-9BAE-C1EBB060DB05}" srcOrd="0" destOrd="0" presId="urn:microsoft.com/office/officeart/2011/layout/CircleProcess#3"/>
    <dgm:cxn modelId="{EDC13EC0-E63F-4DDA-BE57-2E020A951AB2}" srcId="{F13A2C9C-468C-41AB-82B8-A1564D424BF9}" destId="{AAFC2BB9-786B-40EB-AB4D-C4C1975E1A3B}" srcOrd="3" destOrd="0" parTransId="{216531C7-A998-4DC8-A23D-6A587738AB12}" sibTransId="{596EC177-F45A-4161-91F8-70F07FDF93D8}"/>
    <dgm:cxn modelId="{DC4091CE-C428-42B0-B2B7-176F7C2672DE}" type="presOf" srcId="{A77943C2-631E-493A-9E48-75D535EF59D2}" destId="{7ABE7172-6A05-426B-9568-E33C0CFFC11F}" srcOrd="1" destOrd="0" presId="urn:microsoft.com/office/officeart/2011/layout/CircleProcess#3"/>
    <dgm:cxn modelId="{58E1E8F7-624D-4EF0-84E8-C185E1178163}" type="presOf" srcId="{1CE74366-E0CC-4F83-9FC1-1B0D233FA938}" destId="{A7250441-B1FE-4A54-BE0B-EAD7F3D76B01}" srcOrd="1" destOrd="0" presId="urn:microsoft.com/office/officeart/2011/layout/CircleProcess#3"/>
    <dgm:cxn modelId="{0CA6FDC0-6C91-4870-929E-B479199ACBA4}" type="presParOf" srcId="{CD869416-A17D-45B8-9BAE-C1EBB060DB05}" destId="{3669BE25-5212-462D-AE8D-7798C1C5611B}" srcOrd="0" destOrd="0" presId="urn:microsoft.com/office/officeart/2011/layout/CircleProcess#3"/>
    <dgm:cxn modelId="{C54B5158-C188-4481-A9C6-A506485AD86A}" type="presParOf" srcId="{3669BE25-5212-462D-AE8D-7798C1C5611B}" destId="{444EF460-3429-44B2-BA79-2026647E51ED}" srcOrd="0" destOrd="0" presId="urn:microsoft.com/office/officeart/2011/layout/CircleProcess#3"/>
    <dgm:cxn modelId="{E9065D0D-EB5F-4469-87AD-563D804F20EC}" type="presParOf" srcId="{CD869416-A17D-45B8-9BAE-C1EBB060DB05}" destId="{62104EE2-ABAF-4CCD-9576-27AE7645D1C8}" srcOrd="1" destOrd="0" presId="urn:microsoft.com/office/officeart/2011/layout/CircleProcess#3"/>
    <dgm:cxn modelId="{069EF37F-3E3C-43D8-91CF-22B899136542}" type="presParOf" srcId="{62104EE2-ABAF-4CCD-9576-27AE7645D1C8}" destId="{3C53FA33-66E1-45DF-A9D8-8A8A30A3D3D4}" srcOrd="0" destOrd="0" presId="urn:microsoft.com/office/officeart/2011/layout/CircleProcess#3"/>
    <dgm:cxn modelId="{C5B8FA33-812B-41E8-B014-240C2D6812BB}" type="presParOf" srcId="{CD869416-A17D-45B8-9BAE-C1EBB060DB05}" destId="{755C45BE-9968-4ED5-87FD-FB6C33ADF14D}" srcOrd="2" destOrd="0" presId="urn:microsoft.com/office/officeart/2011/layout/CircleProcess#3"/>
    <dgm:cxn modelId="{04993F8B-7CFE-4601-A969-F10E439A43F2}" type="presParOf" srcId="{CD869416-A17D-45B8-9BAE-C1EBB060DB05}" destId="{20AC248D-4066-41F7-9FE9-3B5EC1009B86}" srcOrd="3" destOrd="0" presId="urn:microsoft.com/office/officeart/2011/layout/CircleProcess#3"/>
    <dgm:cxn modelId="{51CBE0B6-D292-446C-8A9C-3E64A55CCA81}" type="presParOf" srcId="{20AC248D-4066-41F7-9FE9-3B5EC1009B86}" destId="{4E889DD3-6151-41B8-AAA3-000A8F53DCCD}" srcOrd="0" destOrd="0" presId="urn:microsoft.com/office/officeart/2011/layout/CircleProcess#3"/>
    <dgm:cxn modelId="{662902F5-32D0-4F26-B242-9B34480E5F9E}" type="presParOf" srcId="{CD869416-A17D-45B8-9BAE-C1EBB060DB05}" destId="{B8C74F11-88D6-4E5F-BECF-5994922F8FBD}" srcOrd="4" destOrd="0" presId="urn:microsoft.com/office/officeart/2011/layout/CircleProcess#3"/>
    <dgm:cxn modelId="{B50BE2E7-C2D5-4FB9-8731-27F5AC8CC28B}" type="presParOf" srcId="{B8C74F11-88D6-4E5F-BECF-5994922F8FBD}" destId="{CC5F4043-3D47-4402-B8F7-F9C95CFDDF7A}" srcOrd="0" destOrd="0" presId="urn:microsoft.com/office/officeart/2011/layout/CircleProcess#3"/>
    <dgm:cxn modelId="{AED61CDC-2D63-473B-9152-90755D1F76E4}" type="presParOf" srcId="{CD869416-A17D-45B8-9BAE-C1EBB060DB05}" destId="{7ABE7172-6A05-426B-9568-E33C0CFFC11F}" srcOrd="5" destOrd="0" presId="urn:microsoft.com/office/officeart/2011/layout/CircleProcess#3"/>
    <dgm:cxn modelId="{57C70959-2ECD-4261-9258-59A99529E351}" type="presParOf" srcId="{CD869416-A17D-45B8-9BAE-C1EBB060DB05}" destId="{FDC6BDE7-48C5-4882-ADF6-09E1EF3ACEA2}" srcOrd="6" destOrd="0" presId="urn:microsoft.com/office/officeart/2011/layout/CircleProcess#3"/>
    <dgm:cxn modelId="{9BC1B6E0-2918-4D4E-AB80-78FB593876E3}" type="presParOf" srcId="{FDC6BDE7-48C5-4882-ADF6-09E1EF3ACEA2}" destId="{BEDE5E9A-E0F6-4877-AC02-281296FB0CAE}" srcOrd="0" destOrd="0" presId="urn:microsoft.com/office/officeart/2011/layout/CircleProcess#3"/>
    <dgm:cxn modelId="{74F391A5-7F1A-4A85-92F7-44BAFF954304}" type="presParOf" srcId="{CD869416-A17D-45B8-9BAE-C1EBB060DB05}" destId="{7D9D6AC8-8854-447C-A936-369CB509D079}" srcOrd="7" destOrd="0" presId="urn:microsoft.com/office/officeart/2011/layout/CircleProcess#3"/>
    <dgm:cxn modelId="{B878D8EB-F279-43DB-80DD-089C7F18114A}" type="presParOf" srcId="{7D9D6AC8-8854-447C-A936-369CB509D079}" destId="{61A7F524-817B-40F1-932D-5DAD57A581DE}" srcOrd="0" destOrd="0" presId="urn:microsoft.com/office/officeart/2011/layout/CircleProcess#3"/>
    <dgm:cxn modelId="{5DC680AF-0B8E-4D24-95BE-00231CDBB24D}" type="presParOf" srcId="{CD869416-A17D-45B8-9BAE-C1EBB060DB05}" destId="{A7250441-B1FE-4A54-BE0B-EAD7F3D76B01}" srcOrd="8" destOrd="0" presId="urn:microsoft.com/office/officeart/2011/layout/CircleProcess#3"/>
    <dgm:cxn modelId="{C7FC6FDB-477D-435A-A30C-89C714CDCE66}" type="presParOf" srcId="{CD869416-A17D-45B8-9BAE-C1EBB060DB05}" destId="{BF5B33E7-0EAC-465A-9B7F-5F42694A8748}" srcOrd="9" destOrd="0" presId="urn:microsoft.com/office/officeart/2011/layout/CircleProcess#3"/>
    <dgm:cxn modelId="{4A024B88-19A6-4852-936F-3D995B73368C}" type="presParOf" srcId="{BF5B33E7-0EAC-465A-9B7F-5F42694A8748}" destId="{A836E2AC-F7BC-4F18-B667-043C71E9E766}" srcOrd="0" destOrd="0" presId="urn:microsoft.com/office/officeart/2011/layout/CircleProcess#3"/>
    <dgm:cxn modelId="{A4A1C631-048E-47E8-B22B-4E2E91672A71}" type="presParOf" srcId="{CD869416-A17D-45B8-9BAE-C1EBB060DB05}" destId="{3F0D0544-9E55-43C3-A7D6-55A1DACA96FD}" srcOrd="10" destOrd="0" presId="urn:microsoft.com/office/officeart/2011/layout/CircleProcess#3"/>
    <dgm:cxn modelId="{31DDBCE2-D184-4A00-B91A-DAE7EA55A8DE}" type="presParOf" srcId="{3F0D0544-9E55-43C3-A7D6-55A1DACA96FD}" destId="{DAFE6EA1-27ED-4400-9DE4-F215871A7C41}" srcOrd="0" destOrd="0" presId="urn:microsoft.com/office/officeart/2011/layout/CircleProcess#3"/>
    <dgm:cxn modelId="{5418C17A-BC77-40C0-B796-7149B8A55956}" type="presParOf" srcId="{CD869416-A17D-45B8-9BAE-C1EBB060DB05}" destId="{D366A41C-8608-4EEB-8426-C552CED54B13}" srcOrd="11" destOrd="0" presId="urn:microsoft.com/office/officeart/2011/layout/CircleProcess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F33C9-A95B-4672-B6DC-04662471C304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l-GR"/>
        </a:p>
      </dgm:t>
    </dgm:pt>
    <dgm:pt modelId="{2FE70067-5FFA-4000-8F9D-D2EE2B590F64}">
      <dgm:prSet phldrT="[Κείμενο]" custT="1"/>
      <dgm:spPr/>
      <dgm:t>
        <a:bodyPr/>
        <a:lstStyle/>
        <a:p>
          <a:r>
            <a:rPr lang="el-GR" sz="2800" b="1" dirty="0">
              <a:latin typeface="Averta" panose="00000500000000000000" pitchFamily="50" charset="-95"/>
            </a:rPr>
            <a:t>Μαθητές</a:t>
          </a:r>
        </a:p>
      </dgm:t>
    </dgm:pt>
    <dgm:pt modelId="{A9167DBC-8838-4D79-BF52-567E0D74FAA2}" type="parTrans" cxnId="{2A812010-31BC-4C1D-AF0E-A980DD2AC39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88123549-6525-481B-9C4C-A3327F1509D9}" type="sibTrans" cxnId="{2A812010-31BC-4C1D-AF0E-A980DD2AC39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3EA022AC-0F83-4975-8721-685A9B8D7BFD}">
      <dgm:prSet phldrT="[Κείμενο]" custT="1"/>
      <dgm:spPr/>
      <dgm:t>
        <a:bodyPr/>
        <a:lstStyle/>
        <a:p>
          <a:r>
            <a:rPr lang="el-GR" sz="2800" b="1" dirty="0">
              <a:latin typeface="Averta" panose="00000500000000000000" pitchFamily="50" charset="-95"/>
            </a:rPr>
            <a:t>Πολίτες</a:t>
          </a:r>
        </a:p>
      </dgm:t>
    </dgm:pt>
    <dgm:pt modelId="{805FCF49-7719-4BC1-A5A2-9213C26F9D85}" type="parTrans" cxnId="{2100CEAD-6612-42A2-A5A5-4721FAC21B3A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C893C3C0-8475-4D5D-8B4F-8B48A00D41C8}" type="sibTrans" cxnId="{2100CEAD-6612-42A2-A5A5-4721FAC21B3A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BEF33FE1-12CB-4E1E-BBF5-5F10144CE0C2}">
      <dgm:prSet phldrT="[Κείμενο]" custT="1"/>
      <dgm:spPr/>
      <dgm:t>
        <a:bodyPr/>
        <a:lstStyle/>
        <a:p>
          <a:r>
            <a:rPr lang="el-GR" sz="2800" b="1" dirty="0">
              <a:latin typeface="Averta" panose="00000500000000000000" pitchFamily="50" charset="-95"/>
            </a:rPr>
            <a:t>Επαγγελματικές ομάδες </a:t>
          </a:r>
        </a:p>
      </dgm:t>
    </dgm:pt>
    <dgm:pt modelId="{184DCFAE-9D5D-4F31-B712-8EE5766C4841}" type="parTrans" cxnId="{14B31A34-F633-4E40-873E-B5A49CC9F64F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507AC87F-1A78-499B-AFB6-396E8A0ED3D8}" type="sibTrans" cxnId="{14B31A34-F633-4E40-873E-B5A49CC9F64F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9AED6482-4436-400D-8942-A1056621D6BB}">
      <dgm:prSet phldrT="[Κείμενο]" custT="1"/>
      <dgm:spPr/>
      <dgm:t>
        <a:bodyPr/>
        <a:lstStyle/>
        <a:p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Παιδαγωγοί: </a:t>
          </a:r>
          <a:r>
            <a:rPr lang="en-GB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O</a:t>
          </a:r>
          <a:r>
            <a:rPr lang="el-GR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δηγός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εκπαιδευτικών </a:t>
          </a:r>
          <a:r>
            <a:rPr lang="en-GB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&amp;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επιμορφωτικά σεμινάρια στις 13 Περιφέρειες</a:t>
          </a:r>
          <a:endParaRPr lang="el-GR" sz="2400" b="1" u="none" kern="1200" dirty="0">
            <a:solidFill>
              <a:schemeClr val="tx1"/>
            </a:solidFill>
            <a:latin typeface="Averta" panose="00000500000000000000" pitchFamily="50" charset="-95"/>
          </a:endParaRPr>
        </a:p>
      </dgm:t>
    </dgm:pt>
    <dgm:pt modelId="{C8A9A9DC-6E41-4016-BC50-D8B5FFCD3FF3}" type="parTrans" cxnId="{FC347736-C4E3-4DA8-8AC8-C94BDE1D533B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443BF3D1-30D3-4AF4-96B1-F7409CE42CA2}" type="sibTrans" cxnId="{FC347736-C4E3-4DA8-8AC8-C94BDE1D533B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E102A362-E5FC-4A14-806E-09F9E48DF268}">
      <dgm:prSet custT="1"/>
      <dgm:spPr/>
      <dgm:t>
        <a:bodyPr/>
        <a:lstStyle/>
        <a:p>
          <a:r>
            <a:rPr lang="el-GR" sz="2800" kern="1200" dirty="0">
              <a:latin typeface="Averta" panose="00000500000000000000" pitchFamily="50" charset="-95"/>
            </a:rPr>
            <a:t>Άλλες δράσεις ενημέρωσης, ευαισθητοποίησης</a:t>
          </a:r>
          <a:r>
            <a:rPr lang="en-GB" sz="2800" kern="1200" dirty="0">
              <a:latin typeface="Averta" panose="00000500000000000000" pitchFamily="50" charset="-95"/>
            </a:rPr>
            <a:t>: </a:t>
          </a:r>
          <a:r>
            <a:rPr lang="el-GR" sz="2800" kern="1200" dirty="0">
              <a:latin typeface="Averta" panose="00000500000000000000" pitchFamily="50" charset="-95"/>
            </a:rPr>
            <a:t>π.χ. ραδιοτηλεοπτικά μηνύματα, μέσα κοινωνικής δικτύωσης, άρθρα</a:t>
          </a:r>
          <a:endParaRPr lang="el-GR" sz="28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DC8D658A-4B9D-4B77-AFCC-DABB0281E652}" type="parTrans" cxnId="{02E809BE-99CF-4B35-935E-F823B0EB0FBD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B5417492-1964-41E2-BE6C-B7E1E3B3870C}" type="sibTrans" cxnId="{02E809BE-99CF-4B35-935E-F823B0EB0FBD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4234E157-23A1-47AC-8F89-09E6BF1A8D4E}">
      <dgm:prSet phldrT="[Κείμενο]" custT="1"/>
      <dgm:spPr/>
      <dgm:t>
        <a:bodyPr/>
        <a:lstStyle/>
        <a:p>
          <a:r>
            <a:rPr lang="el-GR" sz="2800" kern="1200" dirty="0">
              <a:latin typeface="Averta" panose="00000500000000000000" pitchFamily="50" charset="-95"/>
            </a:rPr>
            <a:t>2 έρευνες κοινής γνώμης για τη διερεύνηση του επιπέδου ευαισθητοποίησης των πολιτών</a:t>
          </a:r>
          <a:endParaRPr lang="el-GR" sz="24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</a:endParaRPr>
        </a:p>
      </dgm:t>
    </dgm:pt>
    <dgm:pt modelId="{27FD3C14-B277-413C-9FE1-73655CACFB9C}" type="parTrans" cxnId="{75D83FAD-232C-495A-BDBC-430577C3B40A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00588792-5591-4D0D-A103-7CB1E85FFD9A}" type="sibTrans" cxnId="{75D83FAD-232C-495A-BDBC-430577C3B40A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CFE1F173-498F-43AA-9E05-EB38949EBD40}">
      <dgm:prSet phldrT="[Κείμενο]"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verta" panose="00000500000000000000" pitchFamily="50" charset="-95"/>
            </a:rPr>
            <a:t>4</a:t>
          </a:r>
          <a:r>
            <a:rPr lang="el-GR" sz="2800" kern="1200" dirty="0">
              <a:latin typeface="Averta" panose="00000500000000000000" pitchFamily="50" charset="-95"/>
            </a:rPr>
            <a:t> κύκλους ερωτηματολογίων &amp; συνεντεύξεων για τη διερεύνηση επιπέδου ευαισθητοποίησης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EE040786-83A7-4C27-B2EF-A5E489869F20}" type="parTrans" cxnId="{51F6A0E6-2B5C-40E5-BF83-CD2E60CF96C0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3B19AD84-0665-4862-B4E3-08E7D22B2591}" type="sibTrans" cxnId="{51F6A0E6-2B5C-40E5-BF83-CD2E60CF96C0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B0CEC54C-8AAA-4E8C-8CA5-497793EBFF0A}">
      <dgm:prSet phldrT="[Κείμενο]" custT="1"/>
      <dgm:spPr/>
      <dgm:t>
        <a:bodyPr/>
        <a:lstStyle/>
        <a:p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Μαθητές: Εκπαιδευτικό υλικό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“Youth adapt”</a:t>
          </a:r>
          <a:r>
            <a:rPr lang="el-GR" sz="24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&amp;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ενημερωτική εκστρατεία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 (&gt;100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σχολεία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)</a:t>
          </a:r>
          <a:b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</a:b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&amp;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πανελλήνιοι σχολικοί διαγωνισμοί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&amp;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n-US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Δίκτυο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μα</a:t>
          </a:r>
          <a:r>
            <a:rPr lang="en-US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θητών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n-US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γι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α την ΠΚΑ (“Keepers of the planet network”)</a:t>
          </a:r>
          <a:endParaRPr lang="el-GR" sz="2400" b="1" u="none" kern="1200" dirty="0">
            <a:solidFill>
              <a:schemeClr val="tx1"/>
            </a:solidFill>
            <a:latin typeface="Averta" panose="00000500000000000000" pitchFamily="50" charset="-95"/>
          </a:endParaRPr>
        </a:p>
      </dgm:t>
    </dgm:pt>
    <dgm:pt modelId="{0CB5A78C-F21C-4681-B2C6-5E7C0CD7D3BD}" type="parTrans" cxnId="{5767BBD4-98A0-4C0E-B888-0BECDFD71A20}">
      <dgm:prSet/>
      <dgm:spPr/>
      <dgm:t>
        <a:bodyPr/>
        <a:lstStyle/>
        <a:p>
          <a:endParaRPr lang="el-GR"/>
        </a:p>
      </dgm:t>
    </dgm:pt>
    <dgm:pt modelId="{65F10DF3-5824-49FE-9215-3D0184600E8F}" type="sibTrans" cxnId="{5767BBD4-98A0-4C0E-B888-0BECDFD71A20}">
      <dgm:prSet/>
      <dgm:spPr/>
      <dgm:t>
        <a:bodyPr/>
        <a:lstStyle/>
        <a:p>
          <a:endParaRPr lang="el-GR"/>
        </a:p>
      </dgm:t>
    </dgm:pt>
    <dgm:pt modelId="{7AA43876-A910-4B41-A467-76EB6BE02300}">
      <dgm:prSet phldrT="[Κείμενο]" custT="1"/>
      <dgm:spPr/>
      <dgm:t>
        <a:bodyPr/>
        <a:lstStyle/>
        <a:p>
          <a:r>
            <a:rPr lang="en-GB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13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Περιφερειακές ενημερωτικές ημερίδες</a:t>
          </a:r>
          <a:endParaRPr lang="el-GR" sz="2400" b="1" u="none" kern="1200" dirty="0">
            <a:solidFill>
              <a:schemeClr val="tx1"/>
            </a:solidFill>
            <a:latin typeface="Averta" panose="00000500000000000000" pitchFamily="50" charset="-95"/>
          </a:endParaRPr>
        </a:p>
      </dgm:t>
    </dgm:pt>
    <dgm:pt modelId="{5097BA5A-B4B0-44F9-85A5-A3633AC100CD}" type="parTrans" cxnId="{49B168AA-913E-4E85-B234-D04D70B3BF34}">
      <dgm:prSet/>
      <dgm:spPr/>
      <dgm:t>
        <a:bodyPr/>
        <a:lstStyle/>
        <a:p>
          <a:endParaRPr lang="el-GR"/>
        </a:p>
      </dgm:t>
    </dgm:pt>
    <dgm:pt modelId="{81B3B3F0-E13E-4E55-AF90-EFECBFA2A25C}" type="sibTrans" cxnId="{49B168AA-913E-4E85-B234-D04D70B3BF34}">
      <dgm:prSet/>
      <dgm:spPr/>
      <dgm:t>
        <a:bodyPr/>
        <a:lstStyle/>
        <a:p>
          <a:endParaRPr lang="el-GR"/>
        </a:p>
      </dgm:t>
    </dgm:pt>
    <dgm:pt modelId="{D45DDF09-37BA-4978-A44C-628C9E1310FC}">
      <dgm:prSet phldrT="[Κείμενο]" custT="1"/>
      <dgm:spPr/>
      <dgm:t>
        <a:bodyPr/>
        <a:lstStyle/>
        <a:p>
          <a:r>
            <a:rPr lang="en-GB" sz="2800" kern="1200" dirty="0">
              <a:latin typeface="Averta" panose="00000500000000000000" pitchFamily="50" charset="-95"/>
            </a:rPr>
            <a:t>3 </a:t>
          </a:r>
          <a:r>
            <a:rPr lang="el-GR" sz="2800" kern="1200" dirty="0">
              <a:latin typeface="Averta" panose="00000500000000000000" pitchFamily="50" charset="-95"/>
            </a:rPr>
            <a:t>φόρουμ/ενημερωτικές εκδηλώσεις εθνικού επιπέδου  </a:t>
          </a:r>
          <a:endParaRPr lang="el-GR" sz="24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</a:endParaRPr>
        </a:p>
      </dgm:t>
    </dgm:pt>
    <dgm:pt modelId="{DF31C06E-151A-4017-911D-1A089CBBFF2C}" type="parTrans" cxnId="{D4BA600F-B756-4A46-877A-3FB564844E5A}">
      <dgm:prSet/>
      <dgm:spPr/>
      <dgm:t>
        <a:bodyPr/>
        <a:lstStyle/>
        <a:p>
          <a:endParaRPr lang="el-GR"/>
        </a:p>
      </dgm:t>
    </dgm:pt>
    <dgm:pt modelId="{41D005A6-008D-4110-95FB-E5CF9B830321}" type="sibTrans" cxnId="{D4BA600F-B756-4A46-877A-3FB564844E5A}">
      <dgm:prSet/>
      <dgm:spPr/>
      <dgm:t>
        <a:bodyPr/>
        <a:lstStyle/>
        <a:p>
          <a:endParaRPr lang="el-GR"/>
        </a:p>
      </dgm:t>
    </dgm:pt>
    <dgm:pt modelId="{8387E326-C06F-446D-96FD-55259F10499B}">
      <dgm:prSet custT="1"/>
      <dgm:spPr/>
      <dgm:t>
        <a:bodyPr/>
        <a:lstStyle/>
        <a:p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Δράσεις επικοινωνίας του έργου: </a:t>
          </a:r>
          <a:r>
            <a:rPr lang="el-GR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ιστότοπος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, </a:t>
          </a: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φυλλάδια,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newsletters</a:t>
          </a: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,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banners, </a:t>
          </a: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ενημερωτικές πινακίδες</a:t>
          </a:r>
          <a:endParaRPr lang="el-GR" sz="28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950ED1D9-8900-4E4D-9FE5-2CA393D121D0}" type="parTrans" cxnId="{A3083D96-5B65-49A0-AD76-61844FA49072}">
      <dgm:prSet/>
      <dgm:spPr/>
      <dgm:t>
        <a:bodyPr/>
        <a:lstStyle/>
        <a:p>
          <a:endParaRPr lang="el-GR"/>
        </a:p>
      </dgm:t>
    </dgm:pt>
    <dgm:pt modelId="{CE873BCD-1BDB-4881-B688-F400AE85792E}" type="sibTrans" cxnId="{A3083D96-5B65-49A0-AD76-61844FA49072}">
      <dgm:prSet/>
      <dgm:spPr/>
      <dgm:t>
        <a:bodyPr/>
        <a:lstStyle/>
        <a:p>
          <a:endParaRPr lang="el-GR"/>
        </a:p>
      </dgm:t>
    </dgm:pt>
    <dgm:pt modelId="{80BB29D4-2DC4-425B-BC16-143760DF2147}">
      <dgm:prSet phldrT="[Κείμενο]"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</a:rPr>
            <a:t>Παροχή κλιματικών δεδομένων</a:t>
          </a:r>
          <a:r>
            <a:rPr lang="en-US" sz="2800" kern="1200" dirty="0">
              <a:latin typeface="Averta" panose="00000500000000000000" pitchFamily="50" charset="-95"/>
            </a:rPr>
            <a:t> </a:t>
          </a:r>
          <a:r>
            <a:rPr lang="el-GR" sz="2800" kern="1200" dirty="0">
              <a:latin typeface="Averta" panose="00000500000000000000" pitchFamily="50" charset="-95"/>
            </a:rPr>
            <a:t>και πληροφοριών</a:t>
          </a:r>
          <a:r>
            <a:rPr lang="en-US" sz="2800" kern="1200" dirty="0">
              <a:latin typeface="Averta" panose="00000500000000000000" pitchFamily="50" charset="-95"/>
            </a:rPr>
            <a:t>: </a:t>
          </a:r>
          <a:br>
            <a:rPr lang="el-GR" sz="2800" kern="1200" dirty="0">
              <a:latin typeface="Averta" panose="00000500000000000000" pitchFamily="50" charset="-95"/>
            </a:rPr>
          </a:br>
          <a:r>
            <a:rPr lang="el-GR" sz="2800" kern="1200" dirty="0">
              <a:latin typeface="Averta" panose="00000500000000000000" pitchFamily="50" charset="-95"/>
            </a:rPr>
            <a:t> </a:t>
          </a:r>
          <a:r>
            <a:rPr lang="en-US" sz="2800" kern="1200" dirty="0">
              <a:latin typeface="Averta" panose="00000500000000000000" pitchFamily="50" charset="-95"/>
            </a:rPr>
            <a:t> - </a:t>
          </a:r>
          <a:r>
            <a:rPr lang="el-GR" sz="2800" kern="1200" dirty="0">
              <a:latin typeface="Averta" panose="00000500000000000000" pitchFamily="50" charset="-95"/>
            </a:rPr>
            <a:t>Ενσωμάτωση κλιματικών προβολών στη Πύλη </a:t>
          </a:r>
          <a:r>
            <a:rPr lang="el-GR" sz="2800" kern="1200" dirty="0" err="1">
              <a:latin typeface="Averta" panose="00000500000000000000" pitchFamily="50" charset="-95"/>
            </a:rPr>
            <a:t>Γεωχωρικών</a:t>
          </a:r>
          <a:r>
            <a:rPr lang="el-GR" sz="2800" kern="1200" dirty="0">
              <a:latin typeface="Averta" panose="00000500000000000000" pitchFamily="50" charset="-95"/>
            </a:rPr>
            <a:t> Πληροφοριών του ΥΠΕΝ </a:t>
          </a:r>
          <a: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  <a:t> </a:t>
          </a:r>
          <a:b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</a:br>
          <a: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  <a:t>  </a:t>
          </a:r>
          <a:r>
            <a:rPr lang="el-GR" sz="2400" kern="1200" dirty="0">
              <a:solidFill>
                <a:schemeClr val="tx1"/>
              </a:solidFill>
              <a:latin typeface="Averta" panose="00000500000000000000" pitchFamily="50" charset="-95"/>
            </a:rPr>
            <a:t>-</a:t>
          </a:r>
          <a: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  <a:t> </a:t>
          </a:r>
          <a:r>
            <a:rPr lang="el-GR" sz="2800" kern="1200" dirty="0">
              <a:latin typeface="Averta" panose="00000500000000000000" pitchFamily="50" charset="-95"/>
            </a:rPr>
            <a:t>Εθνικός Διαδικτυακός Πληροφοριακός Κόμβος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B7ABBF67-8F5D-4059-8E65-5048463DA83E}" type="parTrans" cxnId="{6B9D2158-3328-44AD-AC75-78B63253091E}">
      <dgm:prSet/>
      <dgm:spPr/>
      <dgm:t>
        <a:bodyPr/>
        <a:lstStyle/>
        <a:p>
          <a:endParaRPr lang="el-GR"/>
        </a:p>
      </dgm:t>
    </dgm:pt>
    <dgm:pt modelId="{7BB5A438-D682-474C-8E54-245EAB8FD797}" type="sibTrans" cxnId="{6B9D2158-3328-44AD-AC75-78B63253091E}">
      <dgm:prSet/>
      <dgm:spPr/>
      <dgm:t>
        <a:bodyPr/>
        <a:lstStyle/>
        <a:p>
          <a:endParaRPr lang="el-GR"/>
        </a:p>
      </dgm:t>
    </dgm:pt>
    <dgm:pt modelId="{FE1F2F93-576E-43FA-AAEB-4BDFC8D23B2A}">
      <dgm:prSet phldrT="[Κείμενο]"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13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περιφερειακά επιμορφωτικά σεμινάρια </a:t>
          </a:r>
          <a:r>
            <a:rPr lang="el-GR" sz="2800" b="0" u="none" kern="1200" dirty="0">
              <a:solidFill>
                <a:schemeClr val="tx1"/>
              </a:solidFill>
              <a:latin typeface="Averta" panose="00000500000000000000" pitchFamily="50" charset="-95"/>
            </a:rPr>
            <a:t>διάρκειας 3 ημερών &amp; 2 σεμινάρια σε εθνικό επίπεδο</a:t>
          </a:r>
          <a:r>
            <a:rPr lang="en-US" sz="2800" kern="1200" dirty="0">
              <a:latin typeface="Averta" panose="00000500000000000000" pitchFamily="50" charset="-95"/>
            </a:rPr>
            <a:t>.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62E8C6A9-D031-41D1-A410-335C769A0CDB}" type="parTrans" cxnId="{74568C38-88D0-46CF-907F-43FCD59BC1ED}">
      <dgm:prSet/>
      <dgm:spPr/>
      <dgm:t>
        <a:bodyPr/>
        <a:lstStyle/>
        <a:p>
          <a:endParaRPr lang="el-GR"/>
        </a:p>
      </dgm:t>
    </dgm:pt>
    <dgm:pt modelId="{92A24D33-F4CF-4481-B9BC-F332D72C1FAC}" type="sibTrans" cxnId="{74568C38-88D0-46CF-907F-43FCD59BC1ED}">
      <dgm:prSet/>
      <dgm:spPr/>
      <dgm:t>
        <a:bodyPr/>
        <a:lstStyle/>
        <a:p>
          <a:endParaRPr lang="el-GR"/>
        </a:p>
      </dgm:t>
    </dgm:pt>
    <dgm:pt modelId="{9ECD5F73-4A98-4DE3-8EF5-187864129BFA}">
      <dgm:prSet phldrT="[Κείμενο]"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verta" panose="00000500000000000000" pitchFamily="50" charset="-95"/>
            </a:rPr>
            <a:t>16 </a:t>
          </a:r>
          <a:r>
            <a:rPr lang="el-GR" sz="2800" kern="1200" dirty="0">
              <a:latin typeface="Averta" panose="00000500000000000000" pitchFamily="50" charset="-95"/>
            </a:rPr>
            <a:t>συναντήσεις με ιδιωτικούς φορείς για την ενσωμάτωση της ΠΚΑ σε 10 επιχειρηματικά σχέδια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D13DC78F-5C7C-4AF4-84D8-73F4E5C5A23E}" type="parTrans" cxnId="{D3179316-48C2-40C4-B383-0517984B1276}">
      <dgm:prSet/>
      <dgm:spPr/>
      <dgm:t>
        <a:bodyPr/>
        <a:lstStyle/>
        <a:p>
          <a:endParaRPr lang="el-GR"/>
        </a:p>
      </dgm:t>
    </dgm:pt>
    <dgm:pt modelId="{1189815B-9F8D-4C8F-B531-E055B900236B}" type="sibTrans" cxnId="{D3179316-48C2-40C4-B383-0517984B1276}">
      <dgm:prSet/>
      <dgm:spPr/>
      <dgm:t>
        <a:bodyPr/>
        <a:lstStyle/>
        <a:p>
          <a:endParaRPr lang="el-GR"/>
        </a:p>
      </dgm:t>
    </dgm:pt>
    <dgm:pt modelId="{E40CA519-1C85-4E0B-BB04-844B324C31AE}" type="pres">
      <dgm:prSet presAssocID="{AECF33C9-A95B-4672-B6DC-04662471C304}" presName="Name0" presStyleCnt="0">
        <dgm:presLayoutVars>
          <dgm:dir/>
          <dgm:animLvl val="lvl"/>
          <dgm:resizeHandles val="exact"/>
        </dgm:presLayoutVars>
      </dgm:prSet>
      <dgm:spPr/>
    </dgm:pt>
    <dgm:pt modelId="{B3D4E416-54F6-410E-B25E-8A6FF1153369}" type="pres">
      <dgm:prSet presAssocID="{2FE70067-5FFA-4000-8F9D-D2EE2B590F64}" presName="linNode" presStyleCnt="0"/>
      <dgm:spPr/>
    </dgm:pt>
    <dgm:pt modelId="{180E250A-A234-495E-89B5-E837853F89C1}" type="pres">
      <dgm:prSet presAssocID="{2FE70067-5FFA-4000-8F9D-D2EE2B590F64}" presName="parentText" presStyleLbl="node1" presStyleIdx="0" presStyleCnt="3" custScaleX="41855">
        <dgm:presLayoutVars>
          <dgm:chMax val="1"/>
          <dgm:bulletEnabled val="1"/>
        </dgm:presLayoutVars>
      </dgm:prSet>
      <dgm:spPr/>
    </dgm:pt>
    <dgm:pt modelId="{A39A1A63-BD7B-47BB-A597-EFD9A2457F25}" type="pres">
      <dgm:prSet presAssocID="{2FE70067-5FFA-4000-8F9D-D2EE2B590F64}" presName="descendantText" presStyleLbl="alignAccFollowNode1" presStyleIdx="0" presStyleCnt="3" custScaleX="113951">
        <dgm:presLayoutVars>
          <dgm:bulletEnabled val="1"/>
        </dgm:presLayoutVars>
      </dgm:prSet>
      <dgm:spPr/>
    </dgm:pt>
    <dgm:pt modelId="{4D529994-A12D-4B61-8E65-1B22B2BF7091}" type="pres">
      <dgm:prSet presAssocID="{88123549-6525-481B-9C4C-A3327F1509D9}" presName="sp" presStyleCnt="0"/>
      <dgm:spPr/>
    </dgm:pt>
    <dgm:pt modelId="{DA6D75A9-0D55-4E5F-B3C1-5F3F81829011}" type="pres">
      <dgm:prSet presAssocID="{3EA022AC-0F83-4975-8721-685A9B8D7BFD}" presName="linNode" presStyleCnt="0"/>
      <dgm:spPr/>
    </dgm:pt>
    <dgm:pt modelId="{14650752-6B9C-4FDC-AEB8-9A198C0A5F14}" type="pres">
      <dgm:prSet presAssocID="{3EA022AC-0F83-4975-8721-685A9B8D7BFD}" presName="parentText" presStyleLbl="node1" presStyleIdx="1" presStyleCnt="3" custScaleX="41855">
        <dgm:presLayoutVars>
          <dgm:chMax val="1"/>
          <dgm:bulletEnabled val="1"/>
        </dgm:presLayoutVars>
      </dgm:prSet>
      <dgm:spPr/>
    </dgm:pt>
    <dgm:pt modelId="{1A7B5A65-A33A-4B58-8F39-5BA4AE595468}" type="pres">
      <dgm:prSet presAssocID="{3EA022AC-0F83-4975-8721-685A9B8D7BFD}" presName="descendantText" presStyleLbl="alignAccFollowNode1" presStyleIdx="1" presStyleCnt="3" custScaleX="114637" custScaleY="149603" custLinFactNeighborX="-795" custLinFactNeighborY="1021">
        <dgm:presLayoutVars>
          <dgm:bulletEnabled val="1"/>
        </dgm:presLayoutVars>
      </dgm:prSet>
      <dgm:spPr/>
    </dgm:pt>
    <dgm:pt modelId="{B594D3AB-FA18-41C0-849F-AB1B62364A7B}" type="pres">
      <dgm:prSet presAssocID="{C893C3C0-8475-4D5D-8B4F-8B48A00D41C8}" presName="sp" presStyleCnt="0"/>
      <dgm:spPr/>
    </dgm:pt>
    <dgm:pt modelId="{7CE255A1-49AE-4A50-83AB-4E5542450063}" type="pres">
      <dgm:prSet presAssocID="{BEF33FE1-12CB-4E1E-BBF5-5F10144CE0C2}" presName="linNode" presStyleCnt="0"/>
      <dgm:spPr/>
    </dgm:pt>
    <dgm:pt modelId="{ECD0B80E-119B-4A11-B785-39AA2DD138E4}" type="pres">
      <dgm:prSet presAssocID="{BEF33FE1-12CB-4E1E-BBF5-5F10144CE0C2}" presName="parentText" presStyleLbl="node1" presStyleIdx="2" presStyleCnt="3" custScaleX="41855">
        <dgm:presLayoutVars>
          <dgm:chMax val="1"/>
          <dgm:bulletEnabled val="1"/>
        </dgm:presLayoutVars>
      </dgm:prSet>
      <dgm:spPr/>
    </dgm:pt>
    <dgm:pt modelId="{0F3443D1-5D13-4CC1-AFEB-4F58054149A4}" type="pres">
      <dgm:prSet presAssocID="{BEF33FE1-12CB-4E1E-BBF5-5F10144CE0C2}" presName="descendantText" presStyleLbl="alignAccFollowNode1" presStyleIdx="2" presStyleCnt="3" custScaleX="113951" custScaleY="173221">
        <dgm:presLayoutVars>
          <dgm:bulletEnabled val="1"/>
        </dgm:presLayoutVars>
      </dgm:prSet>
      <dgm:spPr/>
    </dgm:pt>
  </dgm:ptLst>
  <dgm:cxnLst>
    <dgm:cxn modelId="{D4BA600F-B756-4A46-877A-3FB564844E5A}" srcId="{3EA022AC-0F83-4975-8721-685A9B8D7BFD}" destId="{D45DDF09-37BA-4978-A44C-628C9E1310FC}" srcOrd="2" destOrd="0" parTransId="{DF31C06E-151A-4017-911D-1A089CBBFF2C}" sibTransId="{41D005A6-008D-4110-95FB-E5CF9B830321}"/>
    <dgm:cxn modelId="{2A812010-31BC-4C1D-AF0E-A980DD2AC394}" srcId="{AECF33C9-A95B-4672-B6DC-04662471C304}" destId="{2FE70067-5FFA-4000-8F9D-D2EE2B590F64}" srcOrd="0" destOrd="0" parTransId="{A9167DBC-8838-4D79-BF52-567E0D74FAA2}" sibTransId="{88123549-6525-481B-9C4C-A3327F1509D9}"/>
    <dgm:cxn modelId="{D3179316-48C2-40C4-B383-0517984B1276}" srcId="{BEF33FE1-12CB-4E1E-BBF5-5F10144CE0C2}" destId="{9ECD5F73-4A98-4DE3-8EF5-187864129BFA}" srcOrd="3" destOrd="0" parTransId="{D13DC78F-5C7C-4AF4-84D8-73F4E5C5A23E}" sibTransId="{1189815B-9F8D-4C8F-B531-E055B900236B}"/>
    <dgm:cxn modelId="{5BB2AD16-AD30-43E3-BCAC-FB9F12400CB5}" type="presOf" srcId="{3EA022AC-0F83-4975-8721-685A9B8D7BFD}" destId="{14650752-6B9C-4FDC-AEB8-9A198C0A5F14}" srcOrd="0" destOrd="0" presId="urn:microsoft.com/office/officeart/2005/8/layout/vList5"/>
    <dgm:cxn modelId="{6D8F1023-15B0-460F-A5EE-AF8251E7A3BF}" type="presOf" srcId="{FE1F2F93-576E-43FA-AAEB-4BDFC8D23B2A}" destId="{0F3443D1-5D13-4CC1-AFEB-4F58054149A4}" srcOrd="0" destOrd="2" presId="urn:microsoft.com/office/officeart/2005/8/layout/vList5"/>
    <dgm:cxn modelId="{D523E924-4857-42DA-8CCF-9BA460A6A5A3}" type="presOf" srcId="{2FE70067-5FFA-4000-8F9D-D2EE2B590F64}" destId="{180E250A-A234-495E-89B5-E837853F89C1}" srcOrd="0" destOrd="0" presId="urn:microsoft.com/office/officeart/2005/8/layout/vList5"/>
    <dgm:cxn modelId="{9F1BD027-8A25-467C-BBE0-0DB634284404}" type="presOf" srcId="{9ECD5F73-4A98-4DE3-8EF5-187864129BFA}" destId="{0F3443D1-5D13-4CC1-AFEB-4F58054149A4}" srcOrd="0" destOrd="3" presId="urn:microsoft.com/office/officeart/2005/8/layout/vList5"/>
    <dgm:cxn modelId="{B0810D2D-462C-4704-A102-BF304D6252E6}" type="presOf" srcId="{AECF33C9-A95B-4672-B6DC-04662471C304}" destId="{E40CA519-1C85-4E0B-BB04-844B324C31AE}" srcOrd="0" destOrd="0" presId="urn:microsoft.com/office/officeart/2005/8/layout/vList5"/>
    <dgm:cxn modelId="{14B31A34-F633-4E40-873E-B5A49CC9F64F}" srcId="{AECF33C9-A95B-4672-B6DC-04662471C304}" destId="{BEF33FE1-12CB-4E1E-BBF5-5F10144CE0C2}" srcOrd="2" destOrd="0" parTransId="{184DCFAE-9D5D-4F31-B712-8EE5766C4841}" sibTransId="{507AC87F-1A78-499B-AFB6-396E8A0ED3D8}"/>
    <dgm:cxn modelId="{FC347736-C4E3-4DA8-8AC8-C94BDE1D533B}" srcId="{2FE70067-5FFA-4000-8F9D-D2EE2B590F64}" destId="{9AED6482-4436-400D-8942-A1056621D6BB}" srcOrd="0" destOrd="0" parTransId="{C8A9A9DC-6E41-4016-BC50-D8B5FFCD3FF3}" sibTransId="{443BF3D1-30D3-4AF4-96B1-F7409CE42CA2}"/>
    <dgm:cxn modelId="{74568C38-88D0-46CF-907F-43FCD59BC1ED}" srcId="{BEF33FE1-12CB-4E1E-BBF5-5F10144CE0C2}" destId="{FE1F2F93-576E-43FA-AAEB-4BDFC8D23B2A}" srcOrd="2" destOrd="0" parTransId="{62E8C6A9-D031-41D1-A410-335C769A0CDB}" sibTransId="{92A24D33-F4CF-4481-B9BC-F332D72C1FAC}"/>
    <dgm:cxn modelId="{16572E45-4F41-4928-8343-2D27CEF6B185}" type="presOf" srcId="{BEF33FE1-12CB-4E1E-BBF5-5F10144CE0C2}" destId="{ECD0B80E-119B-4A11-B785-39AA2DD138E4}" srcOrd="0" destOrd="0" presId="urn:microsoft.com/office/officeart/2005/8/layout/vList5"/>
    <dgm:cxn modelId="{6B9D2158-3328-44AD-AC75-78B63253091E}" srcId="{BEF33FE1-12CB-4E1E-BBF5-5F10144CE0C2}" destId="{80BB29D4-2DC4-425B-BC16-143760DF2147}" srcOrd="1" destOrd="0" parTransId="{B7ABBF67-8F5D-4059-8E65-5048463DA83E}" sibTransId="{7BB5A438-D682-474C-8E54-245EAB8FD797}"/>
    <dgm:cxn modelId="{3261E061-6502-4A3A-83FC-E1A197BD5F69}" type="presOf" srcId="{8387E326-C06F-446D-96FD-55259F10499B}" destId="{1A7B5A65-A33A-4B58-8F39-5BA4AE595468}" srcOrd="0" destOrd="4" presId="urn:microsoft.com/office/officeart/2005/8/layout/vList5"/>
    <dgm:cxn modelId="{31847E6A-00E0-46F6-9522-3C7A22FD3AB9}" type="presOf" srcId="{E102A362-E5FC-4A14-806E-09F9E48DF268}" destId="{1A7B5A65-A33A-4B58-8F39-5BA4AE595468}" srcOrd="0" destOrd="3" presId="urn:microsoft.com/office/officeart/2005/8/layout/vList5"/>
    <dgm:cxn modelId="{76F30B73-FD1A-42E2-BD04-67EE102C9A14}" type="presOf" srcId="{9AED6482-4436-400D-8942-A1056621D6BB}" destId="{A39A1A63-BD7B-47BB-A597-EFD9A2457F25}" srcOrd="0" destOrd="0" presId="urn:microsoft.com/office/officeart/2005/8/layout/vList5"/>
    <dgm:cxn modelId="{FF320F79-5462-4046-8404-973540AAE525}" type="presOf" srcId="{4234E157-23A1-47AC-8F89-09E6BF1A8D4E}" destId="{1A7B5A65-A33A-4B58-8F39-5BA4AE595468}" srcOrd="0" destOrd="0" presId="urn:microsoft.com/office/officeart/2005/8/layout/vList5"/>
    <dgm:cxn modelId="{6B76988C-1D60-4D79-B6F6-4E456DD1CFE5}" type="presOf" srcId="{7AA43876-A910-4B41-A467-76EB6BE02300}" destId="{1A7B5A65-A33A-4B58-8F39-5BA4AE595468}" srcOrd="0" destOrd="1" presId="urn:microsoft.com/office/officeart/2005/8/layout/vList5"/>
    <dgm:cxn modelId="{9FA6AE8D-A52D-4330-ACC9-65DDBD99F2AE}" type="presOf" srcId="{B0CEC54C-8AAA-4E8C-8CA5-497793EBFF0A}" destId="{A39A1A63-BD7B-47BB-A597-EFD9A2457F25}" srcOrd="0" destOrd="1" presId="urn:microsoft.com/office/officeart/2005/8/layout/vList5"/>
    <dgm:cxn modelId="{595DC38D-1B42-49A9-A58C-29B968A628BF}" type="presOf" srcId="{CFE1F173-498F-43AA-9E05-EB38949EBD40}" destId="{0F3443D1-5D13-4CC1-AFEB-4F58054149A4}" srcOrd="0" destOrd="0" presId="urn:microsoft.com/office/officeart/2005/8/layout/vList5"/>
    <dgm:cxn modelId="{A3083D96-5B65-49A0-AD76-61844FA49072}" srcId="{3EA022AC-0F83-4975-8721-685A9B8D7BFD}" destId="{8387E326-C06F-446D-96FD-55259F10499B}" srcOrd="4" destOrd="0" parTransId="{950ED1D9-8900-4E4D-9FE5-2CA393D121D0}" sibTransId="{CE873BCD-1BDB-4881-B688-F400AE85792E}"/>
    <dgm:cxn modelId="{0CDD8AA3-2FF6-4A2F-9A91-210B09158B39}" type="presOf" srcId="{D45DDF09-37BA-4978-A44C-628C9E1310FC}" destId="{1A7B5A65-A33A-4B58-8F39-5BA4AE595468}" srcOrd="0" destOrd="2" presId="urn:microsoft.com/office/officeart/2005/8/layout/vList5"/>
    <dgm:cxn modelId="{49B168AA-913E-4E85-B234-D04D70B3BF34}" srcId="{3EA022AC-0F83-4975-8721-685A9B8D7BFD}" destId="{7AA43876-A910-4B41-A467-76EB6BE02300}" srcOrd="1" destOrd="0" parTransId="{5097BA5A-B4B0-44F9-85A5-A3633AC100CD}" sibTransId="{81B3B3F0-E13E-4E55-AF90-EFECBFA2A25C}"/>
    <dgm:cxn modelId="{75D83FAD-232C-495A-BDBC-430577C3B40A}" srcId="{3EA022AC-0F83-4975-8721-685A9B8D7BFD}" destId="{4234E157-23A1-47AC-8F89-09E6BF1A8D4E}" srcOrd="0" destOrd="0" parTransId="{27FD3C14-B277-413C-9FE1-73655CACFB9C}" sibTransId="{00588792-5591-4D0D-A103-7CB1E85FFD9A}"/>
    <dgm:cxn modelId="{2100CEAD-6612-42A2-A5A5-4721FAC21B3A}" srcId="{AECF33C9-A95B-4672-B6DC-04662471C304}" destId="{3EA022AC-0F83-4975-8721-685A9B8D7BFD}" srcOrd="1" destOrd="0" parTransId="{805FCF49-7719-4BC1-A5A2-9213C26F9D85}" sibTransId="{C893C3C0-8475-4D5D-8B4F-8B48A00D41C8}"/>
    <dgm:cxn modelId="{02E809BE-99CF-4B35-935E-F823B0EB0FBD}" srcId="{3EA022AC-0F83-4975-8721-685A9B8D7BFD}" destId="{E102A362-E5FC-4A14-806E-09F9E48DF268}" srcOrd="3" destOrd="0" parTransId="{DC8D658A-4B9D-4B77-AFCC-DABB0281E652}" sibTransId="{B5417492-1964-41E2-BE6C-B7E1E3B3870C}"/>
    <dgm:cxn modelId="{F33FC9C9-5806-4A24-B270-F41225ECE8EC}" type="presOf" srcId="{80BB29D4-2DC4-425B-BC16-143760DF2147}" destId="{0F3443D1-5D13-4CC1-AFEB-4F58054149A4}" srcOrd="0" destOrd="1" presId="urn:microsoft.com/office/officeart/2005/8/layout/vList5"/>
    <dgm:cxn modelId="{5767BBD4-98A0-4C0E-B888-0BECDFD71A20}" srcId="{2FE70067-5FFA-4000-8F9D-D2EE2B590F64}" destId="{B0CEC54C-8AAA-4E8C-8CA5-497793EBFF0A}" srcOrd="1" destOrd="0" parTransId="{0CB5A78C-F21C-4681-B2C6-5E7C0CD7D3BD}" sibTransId="{65F10DF3-5824-49FE-9215-3D0184600E8F}"/>
    <dgm:cxn modelId="{51F6A0E6-2B5C-40E5-BF83-CD2E60CF96C0}" srcId="{BEF33FE1-12CB-4E1E-BBF5-5F10144CE0C2}" destId="{CFE1F173-498F-43AA-9E05-EB38949EBD40}" srcOrd="0" destOrd="0" parTransId="{EE040786-83A7-4C27-B2EF-A5E489869F20}" sibTransId="{3B19AD84-0665-4862-B4E3-08E7D22B2591}"/>
    <dgm:cxn modelId="{749BC786-B117-4709-ADA7-B004037BD079}" type="presParOf" srcId="{E40CA519-1C85-4E0B-BB04-844B324C31AE}" destId="{B3D4E416-54F6-410E-B25E-8A6FF1153369}" srcOrd="0" destOrd="0" presId="urn:microsoft.com/office/officeart/2005/8/layout/vList5"/>
    <dgm:cxn modelId="{8578DED4-7DA4-4B80-98AD-C356FFFC56A5}" type="presParOf" srcId="{B3D4E416-54F6-410E-B25E-8A6FF1153369}" destId="{180E250A-A234-495E-89B5-E837853F89C1}" srcOrd="0" destOrd="0" presId="urn:microsoft.com/office/officeart/2005/8/layout/vList5"/>
    <dgm:cxn modelId="{1F196AA5-C1D7-4B7D-B192-79E17516C654}" type="presParOf" srcId="{B3D4E416-54F6-410E-B25E-8A6FF1153369}" destId="{A39A1A63-BD7B-47BB-A597-EFD9A2457F25}" srcOrd="1" destOrd="0" presId="urn:microsoft.com/office/officeart/2005/8/layout/vList5"/>
    <dgm:cxn modelId="{93871180-6188-46DF-B483-74B1FBE06BD9}" type="presParOf" srcId="{E40CA519-1C85-4E0B-BB04-844B324C31AE}" destId="{4D529994-A12D-4B61-8E65-1B22B2BF7091}" srcOrd="1" destOrd="0" presId="urn:microsoft.com/office/officeart/2005/8/layout/vList5"/>
    <dgm:cxn modelId="{0B88B07D-8979-4A97-BAFD-78028A4B2B5A}" type="presParOf" srcId="{E40CA519-1C85-4E0B-BB04-844B324C31AE}" destId="{DA6D75A9-0D55-4E5F-B3C1-5F3F81829011}" srcOrd="2" destOrd="0" presId="urn:microsoft.com/office/officeart/2005/8/layout/vList5"/>
    <dgm:cxn modelId="{7751B8BF-08AF-4260-9CED-5E3EE513A27A}" type="presParOf" srcId="{DA6D75A9-0D55-4E5F-B3C1-5F3F81829011}" destId="{14650752-6B9C-4FDC-AEB8-9A198C0A5F14}" srcOrd="0" destOrd="0" presId="urn:microsoft.com/office/officeart/2005/8/layout/vList5"/>
    <dgm:cxn modelId="{320EB698-3C68-4476-B63E-0D06D21E13F3}" type="presParOf" srcId="{DA6D75A9-0D55-4E5F-B3C1-5F3F81829011}" destId="{1A7B5A65-A33A-4B58-8F39-5BA4AE595468}" srcOrd="1" destOrd="0" presId="urn:microsoft.com/office/officeart/2005/8/layout/vList5"/>
    <dgm:cxn modelId="{F83EBF55-4C4D-4658-ADF8-E07FB2836E1E}" type="presParOf" srcId="{E40CA519-1C85-4E0B-BB04-844B324C31AE}" destId="{B594D3AB-FA18-41C0-849F-AB1B62364A7B}" srcOrd="3" destOrd="0" presId="urn:microsoft.com/office/officeart/2005/8/layout/vList5"/>
    <dgm:cxn modelId="{169F31C7-7E3A-43CF-82AD-0047D07BC158}" type="presParOf" srcId="{E40CA519-1C85-4E0B-BB04-844B324C31AE}" destId="{7CE255A1-49AE-4A50-83AB-4E5542450063}" srcOrd="4" destOrd="0" presId="urn:microsoft.com/office/officeart/2005/8/layout/vList5"/>
    <dgm:cxn modelId="{0B03B4F7-3717-45DB-9AD9-D8CD8BF10ED7}" type="presParOf" srcId="{7CE255A1-49AE-4A50-83AB-4E5542450063}" destId="{ECD0B80E-119B-4A11-B785-39AA2DD138E4}" srcOrd="0" destOrd="0" presId="urn:microsoft.com/office/officeart/2005/8/layout/vList5"/>
    <dgm:cxn modelId="{C2E6797B-374C-4D54-B833-E406E46E2612}" type="presParOf" srcId="{7CE255A1-49AE-4A50-83AB-4E5542450063}" destId="{0F3443D1-5D13-4CC1-AFEB-4F58054149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9B1658-2597-41EB-B00E-73447A097BE1}" type="doc">
      <dgm:prSet loTypeId="urn:microsoft.com/office/officeart/2005/8/layout/radial2" loCatId="relationship" qsTypeId="urn:microsoft.com/office/officeart/2005/8/quickstyle/simple1#10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D85BD89-FD0C-4A1B-8F08-1A2D1D1DCB84}">
      <dgm:prSet phldrT="[Text]" custT="1"/>
      <dgm:spPr>
        <a:noFill/>
        <a:ln>
          <a:solidFill>
            <a:srgbClr val="2E5096"/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r>
            <a:rPr lang="el-GR" sz="2400" b="1" dirty="0">
              <a:solidFill>
                <a:srgbClr val="2E5096"/>
              </a:solidFill>
              <a:latin typeface="Averta" panose="00000500000000000000" pitchFamily="50" charset="-95"/>
            </a:rPr>
            <a:t>Ελλάδα</a:t>
          </a:r>
        </a:p>
      </dgm:t>
    </dgm:pt>
    <dgm:pt modelId="{BADFDAD3-8FE1-43FE-AB6E-E51D865FD3C9}" type="parTrans" cxnId="{0657C622-C578-4674-B93A-DF3D62DE485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2D458306-997B-4904-A94C-26742C780AC9}" type="sibTrans" cxnId="{0657C622-C578-4674-B93A-DF3D62DE4852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CA8F76FA-599B-4B75-8DFE-570D37328D1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800" b="0" dirty="0">
              <a:solidFill>
                <a:srgbClr val="2E5096"/>
              </a:solidFill>
              <a:latin typeface="Averta" panose="00000500000000000000" pitchFamily="50" charset="-95"/>
            </a:rPr>
            <a:t>«</a:t>
          </a: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Ακόλουθοι» πιλοτικών εφαρμογών 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(min 4 </a:t>
          </a: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περιφέρειες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, 10 </a:t>
          </a: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δήμοι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)</a:t>
          </a:r>
          <a:endParaRPr lang="el-GR" sz="2800" b="1" dirty="0">
            <a:solidFill>
              <a:srgbClr val="2E5096"/>
            </a:solidFill>
            <a:latin typeface="Averta" panose="00000500000000000000" pitchFamily="50" charset="-95"/>
          </a:endParaRPr>
        </a:p>
      </dgm:t>
    </dgm:pt>
    <dgm:pt modelId="{162733C3-066E-4011-9D73-2D2641C136F4}" type="parTrans" cxnId="{29C9BEBD-F01E-4116-9661-CFF24A29D1FC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7CA62D14-92CF-4E3F-98C3-A32A1BA7DF03}" type="sibTrans" cxnId="{29C9BEBD-F01E-4116-9661-CFF24A29D1FC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4D06C0AB-020F-48D7-9C4F-05545FDAAF10}">
      <dgm:prSet phldrT="[Text]" custT="1"/>
      <dgm:spPr>
        <a:noFill/>
        <a:ln>
          <a:solidFill>
            <a:srgbClr val="2E5096"/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r>
            <a:rPr lang="el-GR" sz="2400" b="1" dirty="0">
              <a:solidFill>
                <a:srgbClr val="2E5096"/>
              </a:solidFill>
              <a:latin typeface="Averta" panose="00000500000000000000" pitchFamily="50" charset="-95"/>
            </a:rPr>
            <a:t>Ε.Ε.</a:t>
          </a:r>
        </a:p>
      </dgm:t>
    </dgm:pt>
    <dgm:pt modelId="{3E367B29-7648-4820-8211-5BCB2BE832FE}" type="parTrans" cxnId="{610773C6-CB69-4926-839B-68907B6738F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8E67442A-43C5-4F0D-AE09-BF258928FEF0}" type="sibTrans" cxnId="{610773C6-CB69-4926-839B-68907B6738F5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B0019306-9B99-4048-A76C-532161B96EC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Δικτύωση </a:t>
          </a: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(</a:t>
          </a: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άλλες αρχές ΠΚΑ, έργα, εκδηλώσεις) </a:t>
          </a:r>
        </a:p>
      </dgm:t>
    </dgm:pt>
    <dgm:pt modelId="{E4E78EA6-AD6A-48C4-BEF1-12062ACEDFA2}" type="parTrans" cxnId="{275F445D-F9AF-4ED9-A963-C0BD3A5CA1E3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13BF9568-F38F-4CDF-86F2-CB1D61A15351}" type="sibTrans" cxnId="{275F445D-F9AF-4ED9-A963-C0BD3A5CA1E3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D1D67C30-6E71-4CDA-8B32-215D8E197A5B}">
      <dgm:prSet phldrT="[Text]" custT="1"/>
      <dgm:spPr>
        <a:noFill/>
        <a:ln>
          <a:solidFill>
            <a:srgbClr val="2E5096"/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r>
            <a:rPr lang="el-GR" sz="2400" b="1" dirty="0">
              <a:solidFill>
                <a:srgbClr val="2E5096"/>
              </a:solidFill>
              <a:latin typeface="Averta" panose="00000500000000000000" pitchFamily="50" charset="-95"/>
            </a:rPr>
            <a:t>Αν.</a:t>
          </a:r>
          <a:r>
            <a:rPr lang="en-US" sz="2400" b="1" dirty="0">
              <a:solidFill>
                <a:srgbClr val="2E5096"/>
              </a:solidFill>
              <a:latin typeface="Averta" panose="00000500000000000000" pitchFamily="50" charset="-95"/>
            </a:rPr>
            <a:t> </a:t>
          </a:r>
          <a:r>
            <a:rPr lang="el-GR" sz="2400" b="1" dirty="0">
              <a:solidFill>
                <a:srgbClr val="2E5096"/>
              </a:solidFill>
              <a:latin typeface="Averta" panose="00000500000000000000" pitchFamily="50" charset="-95"/>
            </a:rPr>
            <a:t>Μεσόγειος</a:t>
          </a:r>
        </a:p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r>
            <a:rPr lang="el-GR" sz="2400" b="1" dirty="0">
              <a:solidFill>
                <a:srgbClr val="2E5096"/>
              </a:solidFill>
              <a:latin typeface="Averta" panose="00000500000000000000" pitchFamily="50" charset="-95"/>
            </a:rPr>
            <a:t>Βαλκάνια</a:t>
          </a:r>
        </a:p>
      </dgm:t>
    </dgm:pt>
    <dgm:pt modelId="{80936780-5369-436B-8451-1F7FF9BA1992}" type="parTrans" cxnId="{05CD1A8D-E6B5-4EB1-ADB6-57CF32496A06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67714D5E-93E9-4C3C-B79F-08E0119773AD}" type="sibTrans" cxnId="{05CD1A8D-E6B5-4EB1-ADB6-57CF32496A06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8EF9C87C-1E2A-4C15-87A8-B5D3022EC5A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Τριμερείς συμφωνίες με Κύπρο, Αίγυπτο, Ισραήλ</a:t>
          </a:r>
        </a:p>
      </dgm:t>
    </dgm:pt>
    <dgm:pt modelId="{E0508371-BABA-4AD9-94A7-F8B206773522}" type="parTrans" cxnId="{BD02B2AD-9F42-4994-A754-424FAA6DBBFE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7A1E11E2-4A15-48CC-A1D0-BC03B08375A2}" type="sibTrans" cxnId="{BD02B2AD-9F42-4994-A754-424FAA6DBBFE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D71D0D1B-6CB3-4B62-ABAC-8EEC696B26F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‘</a:t>
          </a:r>
          <a:r>
            <a:rPr lang="el-GR" sz="2400" b="0" dirty="0" err="1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Αλλα</a:t>
          </a: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 Med</a:t>
          </a:r>
          <a:r>
            <a:rPr lang="el-GR" sz="2400" b="0" dirty="0">
              <a:solidFill>
                <a:schemeClr val="tx1"/>
              </a:solidFill>
              <a:latin typeface="Averta" panose="00000500000000000000" pitchFamily="50" charset="-95"/>
            </a:rPr>
            <a:t> &amp;</a:t>
          </a:r>
          <a:r>
            <a:rPr lang="en-US" sz="2400" b="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LIFE-IPs</a:t>
          </a:r>
          <a:endParaRPr lang="el-GR" sz="2400" b="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C33129E1-50F3-4EE9-9D10-DB0C6AA606B8}" type="parTrans" cxnId="{A09C0EA4-3D5D-4208-A7DD-239E6043764F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9129FC45-BE87-44D9-8AFD-41B28724C05E}" type="sibTrans" cxnId="{A09C0EA4-3D5D-4208-A7DD-239E6043764F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A3243C83-AC8D-4B66-BA25-208DF34FEEA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5 </a:t>
          </a: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ευρωπαϊκά θεματικά </a:t>
          </a: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workshops</a:t>
          </a: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 στο πλαίσιο διεθνών εκδηλώσεων </a:t>
          </a:r>
        </a:p>
      </dgm:t>
    </dgm:pt>
    <dgm:pt modelId="{5289C61B-6E81-49FE-8BA0-680CFC223734}" type="parTrans" cxnId="{C2CBB2F4-2A09-41D0-87E9-0981091E172B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A5168D65-B30D-4B7E-A22C-2DBCC1276AFF}" type="sibTrans" cxnId="{C2CBB2F4-2A09-41D0-87E9-0981091E172B}">
      <dgm:prSet/>
      <dgm:spPr/>
      <dgm:t>
        <a:bodyPr/>
        <a:lstStyle/>
        <a:p>
          <a:pPr>
            <a:lnSpc>
              <a:spcPct val="70000"/>
            </a:lnSpc>
            <a:spcBef>
              <a:spcPts val="300"/>
            </a:spcBef>
            <a:spcAft>
              <a:spcPts val="300"/>
            </a:spcAft>
          </a:pPr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CC3875D7-38E7-4A90-A9D0-FF7CA1F04568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 sz="2400" b="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35321B62-2F56-4DB8-B01F-22425FDD187B}" type="parTrans" cxnId="{1C3AF634-6AD9-4D96-B4C3-AE32C8067D3A}">
      <dgm:prSet/>
      <dgm:spPr/>
      <dgm:t>
        <a:bodyPr/>
        <a:lstStyle/>
        <a:p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3A04613F-F62D-43DC-AB15-F0CAC83E0D32}" type="sibTrans" cxnId="{1C3AF634-6AD9-4D96-B4C3-AE32C8067D3A}">
      <dgm:prSet/>
      <dgm:spPr/>
      <dgm:t>
        <a:bodyPr/>
        <a:lstStyle/>
        <a:p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4DE02C64-4DC2-4A0E-B654-9D2DF93E011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Union for the Mediterranean, UNEP/MAP</a:t>
          </a:r>
          <a:endParaRPr lang="el-GR" sz="2400" b="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EA766D8F-2B41-40BE-812A-C83635B7CB1D}" type="parTrans" cxnId="{00E90D88-75FC-45AF-91B4-CBC012806017}">
      <dgm:prSet/>
      <dgm:spPr/>
      <dgm:t>
        <a:bodyPr/>
        <a:lstStyle/>
        <a:p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9FBC618D-842E-4EAE-968C-4A99731884A2}" type="sibTrans" cxnId="{00E90D88-75FC-45AF-91B4-CBC012806017}">
      <dgm:prSet/>
      <dgm:spPr/>
      <dgm:t>
        <a:bodyPr/>
        <a:lstStyle/>
        <a:p>
          <a:endParaRPr lang="el-GR" sz="240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107E6850-D175-4260-B346-C301A7EC367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Οδηγίες 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&amp;</a:t>
          </a: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 Εγχειρίδια 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(</a:t>
          </a: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ΕΛ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/</a:t>
          </a:r>
          <a:r>
            <a:rPr lang="el-GR" sz="2800" b="1" dirty="0">
              <a:solidFill>
                <a:srgbClr val="2E5096"/>
              </a:solidFill>
              <a:latin typeface="Averta" panose="00000500000000000000" pitchFamily="50" charset="-95"/>
            </a:rPr>
            <a:t>ΑΓ</a:t>
          </a:r>
          <a:r>
            <a:rPr lang="en-US" sz="2800" b="1" dirty="0">
              <a:solidFill>
                <a:srgbClr val="2E5096"/>
              </a:solidFill>
              <a:latin typeface="Averta" panose="00000500000000000000" pitchFamily="50" charset="-95"/>
            </a:rPr>
            <a:t>)</a:t>
          </a:r>
          <a:endParaRPr lang="el-GR" sz="2800" b="1" dirty="0">
            <a:solidFill>
              <a:srgbClr val="2E5096"/>
            </a:solidFill>
            <a:latin typeface="Averta" panose="00000500000000000000" pitchFamily="50" charset="-95"/>
          </a:endParaRPr>
        </a:p>
      </dgm:t>
    </dgm:pt>
    <dgm:pt modelId="{69D14C63-1BEF-4563-81FE-20C844035096}" type="parTrans" cxnId="{E3E0D5E1-3425-4E5E-A582-32DC2D24C4D0}">
      <dgm:prSet/>
      <dgm:spPr/>
      <dgm:t>
        <a:bodyPr/>
        <a:lstStyle/>
        <a:p>
          <a:endParaRPr lang="el-GR"/>
        </a:p>
      </dgm:t>
    </dgm:pt>
    <dgm:pt modelId="{835D2A45-7263-4A5E-A8DE-F611A1E264C3}" type="sibTrans" cxnId="{E3E0D5E1-3425-4E5E-A582-32DC2D24C4D0}">
      <dgm:prSet/>
      <dgm:spPr/>
      <dgm:t>
        <a:bodyPr/>
        <a:lstStyle/>
        <a:p>
          <a:endParaRPr lang="el-GR"/>
        </a:p>
      </dgm:t>
    </dgm:pt>
    <dgm:pt modelId="{D5BAE8F6-4F10-4EF9-896F-65934E40D03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l-GR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Διοργάνωση </a:t>
          </a:r>
          <a:r>
            <a:rPr lang="en-US" sz="2400" b="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Workshops </a:t>
          </a:r>
          <a:endParaRPr lang="el-GR" sz="2400" b="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gm:t>
    </dgm:pt>
    <dgm:pt modelId="{C65B5F13-6F71-4FF0-B3FB-2D9469F0BA80}" type="parTrans" cxnId="{5F0AEC31-2ED3-48FE-A393-522CF6237FA5}">
      <dgm:prSet/>
      <dgm:spPr/>
      <dgm:t>
        <a:bodyPr/>
        <a:lstStyle/>
        <a:p>
          <a:endParaRPr lang="el-GR"/>
        </a:p>
      </dgm:t>
    </dgm:pt>
    <dgm:pt modelId="{B6344240-2E14-4955-A65F-9674779D7D5F}" type="sibTrans" cxnId="{5F0AEC31-2ED3-48FE-A393-522CF6237FA5}">
      <dgm:prSet/>
      <dgm:spPr/>
      <dgm:t>
        <a:bodyPr/>
        <a:lstStyle/>
        <a:p>
          <a:endParaRPr lang="el-GR"/>
        </a:p>
      </dgm:t>
    </dgm:pt>
    <dgm:pt modelId="{D363D163-B7D1-4E02-A331-057FC025C691}" type="pres">
      <dgm:prSet presAssocID="{B29B1658-2597-41EB-B00E-73447A097BE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63931F4-FAAF-4D7A-9E12-B74A8CCE2F72}" type="pres">
      <dgm:prSet presAssocID="{B29B1658-2597-41EB-B00E-73447A097BE1}" presName="cycle" presStyleCnt="0"/>
      <dgm:spPr/>
    </dgm:pt>
    <dgm:pt modelId="{7E550304-DAE4-4BF6-81A1-92A68DBAD37B}" type="pres">
      <dgm:prSet presAssocID="{B29B1658-2597-41EB-B00E-73447A097BE1}" presName="centerShape" presStyleCnt="0"/>
      <dgm:spPr/>
    </dgm:pt>
    <dgm:pt modelId="{AD2A106C-5BBD-476D-963D-42762CAF32C0}" type="pres">
      <dgm:prSet presAssocID="{B29B1658-2597-41EB-B00E-73447A097BE1}" presName="connSite" presStyleLbl="node1" presStyleIdx="0" presStyleCnt="4"/>
      <dgm:spPr/>
    </dgm:pt>
    <dgm:pt modelId="{F8D827CA-5B4A-4160-A2FF-CD9D70886AFF}" type="pres">
      <dgm:prSet presAssocID="{B29B1658-2597-41EB-B00E-73447A097BE1}" presName="visible" presStyleLbl="nod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BEF4282-BF4A-4241-AB7E-971FC2320BAE}" type="pres">
      <dgm:prSet presAssocID="{BADFDAD3-8FE1-43FE-AB6E-E51D865FD3C9}" presName="Name25" presStyleLbl="parChTrans1D1" presStyleIdx="0" presStyleCnt="3"/>
      <dgm:spPr/>
    </dgm:pt>
    <dgm:pt modelId="{14ABCE66-3562-4ED2-8621-D9E91BFC09F4}" type="pres">
      <dgm:prSet presAssocID="{ED85BD89-FD0C-4A1B-8F08-1A2D1D1DCB84}" presName="node" presStyleCnt="0"/>
      <dgm:spPr/>
    </dgm:pt>
    <dgm:pt modelId="{24E5B553-4993-4190-8FF9-BC6EE15C39ED}" type="pres">
      <dgm:prSet presAssocID="{ED85BD89-FD0C-4A1B-8F08-1A2D1D1DCB8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4089955-BC5E-4AD2-89C4-9AB67557177E}" type="pres">
      <dgm:prSet presAssocID="{ED85BD89-FD0C-4A1B-8F08-1A2D1D1DCB84}" presName="childNode" presStyleLbl="revTx" presStyleIdx="0" presStyleCnt="3">
        <dgm:presLayoutVars>
          <dgm:bulletEnabled val="1"/>
        </dgm:presLayoutVars>
      </dgm:prSet>
      <dgm:spPr/>
    </dgm:pt>
    <dgm:pt modelId="{59511D08-2CFD-4C0B-BD86-A9AEE3E6FCAB}" type="pres">
      <dgm:prSet presAssocID="{3E367B29-7648-4820-8211-5BCB2BE832FE}" presName="Name25" presStyleLbl="parChTrans1D1" presStyleIdx="1" presStyleCnt="3"/>
      <dgm:spPr/>
    </dgm:pt>
    <dgm:pt modelId="{DC7944F1-9891-45FF-8790-718BED22C082}" type="pres">
      <dgm:prSet presAssocID="{4D06C0AB-020F-48D7-9C4F-05545FDAAF10}" presName="node" presStyleCnt="0"/>
      <dgm:spPr/>
    </dgm:pt>
    <dgm:pt modelId="{1DE89EC4-1E07-40D7-A585-3D3D93F755FB}" type="pres">
      <dgm:prSet presAssocID="{4D06C0AB-020F-48D7-9C4F-05545FDAAF10}" presName="parentNode" presStyleLbl="node1" presStyleIdx="2" presStyleCnt="4" custLinFactNeighborX="-6981" custLinFactNeighborY="-6200">
        <dgm:presLayoutVars>
          <dgm:chMax val="1"/>
          <dgm:bulletEnabled val="1"/>
        </dgm:presLayoutVars>
      </dgm:prSet>
      <dgm:spPr/>
    </dgm:pt>
    <dgm:pt modelId="{D1B9B962-ECDE-4384-9ADD-517244E001A4}" type="pres">
      <dgm:prSet presAssocID="{4D06C0AB-020F-48D7-9C4F-05545FDAAF10}" presName="childNode" presStyleLbl="revTx" presStyleIdx="1" presStyleCnt="3">
        <dgm:presLayoutVars>
          <dgm:bulletEnabled val="1"/>
        </dgm:presLayoutVars>
      </dgm:prSet>
      <dgm:spPr/>
    </dgm:pt>
    <dgm:pt modelId="{37286ADA-9E59-4FD8-B20C-3F1615F0C7CA}" type="pres">
      <dgm:prSet presAssocID="{80936780-5369-436B-8451-1F7FF9BA1992}" presName="Name25" presStyleLbl="parChTrans1D1" presStyleIdx="2" presStyleCnt="3"/>
      <dgm:spPr/>
    </dgm:pt>
    <dgm:pt modelId="{83D807B7-F049-4C83-B4AA-26AF3FEE23C0}" type="pres">
      <dgm:prSet presAssocID="{D1D67C30-6E71-4CDA-8B32-215D8E197A5B}" presName="node" presStyleCnt="0"/>
      <dgm:spPr/>
    </dgm:pt>
    <dgm:pt modelId="{5C998CBA-E0E0-48D9-9FE7-6EE1AA520BBE}" type="pres">
      <dgm:prSet presAssocID="{D1D67C30-6E71-4CDA-8B32-215D8E197A5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E7EF5A83-0385-44F4-B677-36F0DF853FB3}" type="pres">
      <dgm:prSet presAssocID="{D1D67C30-6E71-4CDA-8B32-215D8E197A5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C28E604-F41A-4B8A-9F3A-287E5583DE93}" type="presOf" srcId="{D1D67C30-6E71-4CDA-8B32-215D8E197A5B}" destId="{5C998CBA-E0E0-48D9-9FE7-6EE1AA520BBE}" srcOrd="0" destOrd="0" presId="urn:microsoft.com/office/officeart/2005/8/layout/radial2"/>
    <dgm:cxn modelId="{6DE50419-0827-42E9-AEA1-89E4FC740379}" type="presOf" srcId="{4DE02C64-4DC2-4A0E-B654-9D2DF93E011E}" destId="{E7EF5A83-0385-44F4-B677-36F0DF853FB3}" srcOrd="0" destOrd="2" presId="urn:microsoft.com/office/officeart/2005/8/layout/radial2"/>
    <dgm:cxn modelId="{0657C622-C578-4674-B93A-DF3D62DE4852}" srcId="{B29B1658-2597-41EB-B00E-73447A097BE1}" destId="{ED85BD89-FD0C-4A1B-8F08-1A2D1D1DCB84}" srcOrd="0" destOrd="0" parTransId="{BADFDAD3-8FE1-43FE-AB6E-E51D865FD3C9}" sibTransId="{2D458306-997B-4904-A94C-26742C780AC9}"/>
    <dgm:cxn modelId="{34CE072A-BAC0-4A8C-8FAA-663A94ECF991}" type="presOf" srcId="{B0019306-9B99-4048-A76C-532161B96ECC}" destId="{D1B9B962-ECDE-4384-9ADD-517244E001A4}" srcOrd="0" destOrd="1" presId="urn:microsoft.com/office/officeart/2005/8/layout/radial2"/>
    <dgm:cxn modelId="{5F0AEC31-2ED3-48FE-A393-522CF6237FA5}" srcId="{D1D67C30-6E71-4CDA-8B32-215D8E197A5B}" destId="{D5BAE8F6-4F10-4EF9-896F-65934E40D03E}" srcOrd="0" destOrd="0" parTransId="{C65B5F13-6F71-4FF0-B3FB-2D9469F0BA80}" sibTransId="{B6344240-2E14-4955-A65F-9674779D7D5F}"/>
    <dgm:cxn modelId="{1C3AF634-6AD9-4D96-B4C3-AE32C8067D3A}" srcId="{4D06C0AB-020F-48D7-9C4F-05545FDAAF10}" destId="{CC3875D7-38E7-4A90-A9D0-FF7CA1F04568}" srcOrd="0" destOrd="0" parTransId="{35321B62-2F56-4DB8-B01F-22425FDD187B}" sibTransId="{3A04613F-F62D-43DC-AB15-F0CAC83E0D32}"/>
    <dgm:cxn modelId="{0E8F504D-AE83-4DF5-AD56-2C6622B8485F}" type="presOf" srcId="{107E6850-D175-4260-B346-C301A7EC3679}" destId="{C4089955-BC5E-4AD2-89C4-9AB67557177E}" srcOrd="0" destOrd="1" presId="urn:microsoft.com/office/officeart/2005/8/layout/radial2"/>
    <dgm:cxn modelId="{0BE8AC4D-FFB8-41B5-86F8-844BCCD1933D}" type="presOf" srcId="{B29B1658-2597-41EB-B00E-73447A097BE1}" destId="{D363D163-B7D1-4E02-A331-057FC025C691}" srcOrd="0" destOrd="0" presId="urn:microsoft.com/office/officeart/2005/8/layout/radial2"/>
    <dgm:cxn modelId="{59125550-9F7C-491F-A9D0-61241661D6B1}" type="presOf" srcId="{D71D0D1B-6CB3-4B62-ABAC-8EEC696B26F2}" destId="{E7EF5A83-0385-44F4-B677-36F0DF853FB3}" srcOrd="0" destOrd="3" presId="urn:microsoft.com/office/officeart/2005/8/layout/radial2"/>
    <dgm:cxn modelId="{09DBDE53-F668-43FC-9B0E-BF70EB04D354}" type="presOf" srcId="{A3243C83-AC8D-4B66-BA25-208DF34FEEA1}" destId="{D1B9B962-ECDE-4384-9ADD-517244E001A4}" srcOrd="0" destOrd="2" presId="urn:microsoft.com/office/officeart/2005/8/layout/radial2"/>
    <dgm:cxn modelId="{275F445D-F9AF-4ED9-A963-C0BD3A5CA1E3}" srcId="{4D06C0AB-020F-48D7-9C4F-05545FDAAF10}" destId="{B0019306-9B99-4048-A76C-532161B96ECC}" srcOrd="1" destOrd="0" parTransId="{E4E78EA6-AD6A-48C4-BEF1-12062ACEDFA2}" sibTransId="{13BF9568-F38F-4CDF-86F2-CB1D61A15351}"/>
    <dgm:cxn modelId="{EF502D72-4A05-4D33-A461-E26866CAA178}" type="presOf" srcId="{CC3875D7-38E7-4A90-A9D0-FF7CA1F04568}" destId="{D1B9B962-ECDE-4384-9ADD-517244E001A4}" srcOrd="0" destOrd="0" presId="urn:microsoft.com/office/officeart/2005/8/layout/radial2"/>
    <dgm:cxn modelId="{66C3A876-3C6F-4735-A3E2-5E9EAE3D1F29}" type="presOf" srcId="{D5BAE8F6-4F10-4EF9-896F-65934E40D03E}" destId="{E7EF5A83-0385-44F4-B677-36F0DF853FB3}" srcOrd="0" destOrd="0" presId="urn:microsoft.com/office/officeart/2005/8/layout/radial2"/>
    <dgm:cxn modelId="{AC39FD83-1CAF-43D8-B6CB-366C3D340E47}" type="presOf" srcId="{4D06C0AB-020F-48D7-9C4F-05545FDAAF10}" destId="{1DE89EC4-1E07-40D7-A585-3D3D93F755FB}" srcOrd="0" destOrd="0" presId="urn:microsoft.com/office/officeart/2005/8/layout/radial2"/>
    <dgm:cxn modelId="{00E90D88-75FC-45AF-91B4-CBC012806017}" srcId="{D1D67C30-6E71-4CDA-8B32-215D8E197A5B}" destId="{4DE02C64-4DC2-4A0E-B654-9D2DF93E011E}" srcOrd="2" destOrd="0" parTransId="{EA766D8F-2B41-40BE-812A-C83635B7CB1D}" sibTransId="{9FBC618D-842E-4EAE-968C-4A99731884A2}"/>
    <dgm:cxn modelId="{05CD1A8D-E6B5-4EB1-ADB6-57CF32496A06}" srcId="{B29B1658-2597-41EB-B00E-73447A097BE1}" destId="{D1D67C30-6E71-4CDA-8B32-215D8E197A5B}" srcOrd="2" destOrd="0" parTransId="{80936780-5369-436B-8451-1F7FF9BA1992}" sibTransId="{67714D5E-93E9-4C3C-B79F-08E0119773AD}"/>
    <dgm:cxn modelId="{A09C0EA4-3D5D-4208-A7DD-239E6043764F}" srcId="{D1D67C30-6E71-4CDA-8B32-215D8E197A5B}" destId="{D71D0D1B-6CB3-4B62-ABAC-8EEC696B26F2}" srcOrd="3" destOrd="0" parTransId="{C33129E1-50F3-4EE9-9D10-DB0C6AA606B8}" sibTransId="{9129FC45-BE87-44D9-8AFD-41B28724C05E}"/>
    <dgm:cxn modelId="{BD02B2AD-9F42-4994-A754-424FAA6DBBFE}" srcId="{D1D67C30-6E71-4CDA-8B32-215D8E197A5B}" destId="{8EF9C87C-1E2A-4C15-87A8-B5D3022EC5AC}" srcOrd="1" destOrd="0" parTransId="{E0508371-BABA-4AD9-94A7-F8B206773522}" sibTransId="{7A1E11E2-4A15-48CC-A1D0-BC03B08375A2}"/>
    <dgm:cxn modelId="{37C000BB-D42C-4A57-B2B8-3E34290145CE}" type="presOf" srcId="{3E367B29-7648-4820-8211-5BCB2BE832FE}" destId="{59511D08-2CFD-4C0B-BD86-A9AEE3E6FCAB}" srcOrd="0" destOrd="0" presId="urn:microsoft.com/office/officeart/2005/8/layout/radial2"/>
    <dgm:cxn modelId="{29C9BEBD-F01E-4116-9661-CFF24A29D1FC}" srcId="{ED85BD89-FD0C-4A1B-8F08-1A2D1D1DCB84}" destId="{CA8F76FA-599B-4B75-8DFE-570D37328D19}" srcOrd="0" destOrd="0" parTransId="{162733C3-066E-4011-9D73-2D2641C136F4}" sibTransId="{7CA62D14-92CF-4E3F-98C3-A32A1BA7DF03}"/>
    <dgm:cxn modelId="{610773C6-CB69-4926-839B-68907B6738F5}" srcId="{B29B1658-2597-41EB-B00E-73447A097BE1}" destId="{4D06C0AB-020F-48D7-9C4F-05545FDAAF10}" srcOrd="1" destOrd="0" parTransId="{3E367B29-7648-4820-8211-5BCB2BE832FE}" sibTransId="{8E67442A-43C5-4F0D-AE09-BF258928FEF0}"/>
    <dgm:cxn modelId="{F4686AD8-D45A-42C5-A272-45EC5DC2468B}" type="presOf" srcId="{ED85BD89-FD0C-4A1B-8F08-1A2D1D1DCB84}" destId="{24E5B553-4993-4190-8FF9-BC6EE15C39ED}" srcOrd="0" destOrd="0" presId="urn:microsoft.com/office/officeart/2005/8/layout/radial2"/>
    <dgm:cxn modelId="{368061DC-A840-48DB-900C-195B5D6D724C}" type="presOf" srcId="{80936780-5369-436B-8451-1F7FF9BA1992}" destId="{37286ADA-9E59-4FD8-B20C-3F1615F0C7CA}" srcOrd="0" destOrd="0" presId="urn:microsoft.com/office/officeart/2005/8/layout/radial2"/>
    <dgm:cxn modelId="{E3E0D5E1-3425-4E5E-A582-32DC2D24C4D0}" srcId="{ED85BD89-FD0C-4A1B-8F08-1A2D1D1DCB84}" destId="{107E6850-D175-4260-B346-C301A7EC3679}" srcOrd="1" destOrd="0" parTransId="{69D14C63-1BEF-4563-81FE-20C844035096}" sibTransId="{835D2A45-7263-4A5E-A8DE-F611A1E264C3}"/>
    <dgm:cxn modelId="{3201DEEF-A88E-4C6F-8F00-BD48763C486C}" type="presOf" srcId="{8EF9C87C-1E2A-4C15-87A8-B5D3022EC5AC}" destId="{E7EF5A83-0385-44F4-B677-36F0DF853FB3}" srcOrd="0" destOrd="1" presId="urn:microsoft.com/office/officeart/2005/8/layout/radial2"/>
    <dgm:cxn modelId="{C2CBB2F4-2A09-41D0-87E9-0981091E172B}" srcId="{4D06C0AB-020F-48D7-9C4F-05545FDAAF10}" destId="{A3243C83-AC8D-4B66-BA25-208DF34FEEA1}" srcOrd="2" destOrd="0" parTransId="{5289C61B-6E81-49FE-8BA0-680CFC223734}" sibTransId="{A5168D65-B30D-4B7E-A22C-2DBCC1276AFF}"/>
    <dgm:cxn modelId="{8D99F1F4-461C-49BC-ABAA-A3621DD7798C}" type="presOf" srcId="{BADFDAD3-8FE1-43FE-AB6E-E51D865FD3C9}" destId="{EBEF4282-BF4A-4241-AB7E-971FC2320BAE}" srcOrd="0" destOrd="0" presId="urn:microsoft.com/office/officeart/2005/8/layout/radial2"/>
    <dgm:cxn modelId="{F3B42BF8-29C7-46EB-AEC1-3B64B00D2F19}" type="presOf" srcId="{CA8F76FA-599B-4B75-8DFE-570D37328D19}" destId="{C4089955-BC5E-4AD2-89C4-9AB67557177E}" srcOrd="0" destOrd="0" presId="urn:microsoft.com/office/officeart/2005/8/layout/radial2"/>
    <dgm:cxn modelId="{EE6D24C0-9C59-4F7A-A0BD-BEF9D6ADEE49}" type="presParOf" srcId="{D363D163-B7D1-4E02-A331-057FC025C691}" destId="{563931F4-FAAF-4D7A-9E12-B74A8CCE2F72}" srcOrd="0" destOrd="0" presId="urn:microsoft.com/office/officeart/2005/8/layout/radial2"/>
    <dgm:cxn modelId="{F78454FE-A9A6-4CED-9BA2-E3C58440813B}" type="presParOf" srcId="{563931F4-FAAF-4D7A-9E12-B74A8CCE2F72}" destId="{7E550304-DAE4-4BF6-81A1-92A68DBAD37B}" srcOrd="0" destOrd="0" presId="urn:microsoft.com/office/officeart/2005/8/layout/radial2"/>
    <dgm:cxn modelId="{B96BBF59-4DF3-4158-8E41-5D2E1F29E544}" type="presParOf" srcId="{7E550304-DAE4-4BF6-81A1-92A68DBAD37B}" destId="{AD2A106C-5BBD-476D-963D-42762CAF32C0}" srcOrd="0" destOrd="0" presId="urn:microsoft.com/office/officeart/2005/8/layout/radial2"/>
    <dgm:cxn modelId="{6B883EF3-954A-4C08-B05A-5EC8FEA0413F}" type="presParOf" srcId="{7E550304-DAE4-4BF6-81A1-92A68DBAD37B}" destId="{F8D827CA-5B4A-4160-A2FF-CD9D70886AFF}" srcOrd="1" destOrd="0" presId="urn:microsoft.com/office/officeart/2005/8/layout/radial2"/>
    <dgm:cxn modelId="{2A21A44A-C9C7-4DBC-958E-405CB7EDDFAB}" type="presParOf" srcId="{563931F4-FAAF-4D7A-9E12-B74A8CCE2F72}" destId="{EBEF4282-BF4A-4241-AB7E-971FC2320BAE}" srcOrd="1" destOrd="0" presId="urn:microsoft.com/office/officeart/2005/8/layout/radial2"/>
    <dgm:cxn modelId="{E2244A47-BF75-4AA5-A5AB-C7AF53A165B9}" type="presParOf" srcId="{563931F4-FAAF-4D7A-9E12-B74A8CCE2F72}" destId="{14ABCE66-3562-4ED2-8621-D9E91BFC09F4}" srcOrd="2" destOrd="0" presId="urn:microsoft.com/office/officeart/2005/8/layout/radial2"/>
    <dgm:cxn modelId="{0E67FA06-816C-4EF3-B7DF-20FC3EBC7216}" type="presParOf" srcId="{14ABCE66-3562-4ED2-8621-D9E91BFC09F4}" destId="{24E5B553-4993-4190-8FF9-BC6EE15C39ED}" srcOrd="0" destOrd="0" presId="urn:microsoft.com/office/officeart/2005/8/layout/radial2"/>
    <dgm:cxn modelId="{B8F58D86-70EE-4A15-8F53-331636CCFBFC}" type="presParOf" srcId="{14ABCE66-3562-4ED2-8621-D9E91BFC09F4}" destId="{C4089955-BC5E-4AD2-89C4-9AB67557177E}" srcOrd="1" destOrd="0" presId="urn:microsoft.com/office/officeart/2005/8/layout/radial2"/>
    <dgm:cxn modelId="{1F947491-0477-4448-8091-CFCE3F1037AD}" type="presParOf" srcId="{563931F4-FAAF-4D7A-9E12-B74A8CCE2F72}" destId="{59511D08-2CFD-4C0B-BD86-A9AEE3E6FCAB}" srcOrd="3" destOrd="0" presId="urn:microsoft.com/office/officeart/2005/8/layout/radial2"/>
    <dgm:cxn modelId="{C06BF88C-7085-4F5E-9BCE-43F0091B48E2}" type="presParOf" srcId="{563931F4-FAAF-4D7A-9E12-B74A8CCE2F72}" destId="{DC7944F1-9891-45FF-8790-718BED22C082}" srcOrd="4" destOrd="0" presId="urn:microsoft.com/office/officeart/2005/8/layout/radial2"/>
    <dgm:cxn modelId="{C2E5D1DB-8281-43A5-BFBE-EE41D4FE0A0A}" type="presParOf" srcId="{DC7944F1-9891-45FF-8790-718BED22C082}" destId="{1DE89EC4-1E07-40D7-A585-3D3D93F755FB}" srcOrd="0" destOrd="0" presId="urn:microsoft.com/office/officeart/2005/8/layout/radial2"/>
    <dgm:cxn modelId="{841A8D13-511E-4F08-A7F0-5E2A9310A6BD}" type="presParOf" srcId="{DC7944F1-9891-45FF-8790-718BED22C082}" destId="{D1B9B962-ECDE-4384-9ADD-517244E001A4}" srcOrd="1" destOrd="0" presId="urn:microsoft.com/office/officeart/2005/8/layout/radial2"/>
    <dgm:cxn modelId="{0783BB93-7C5E-4BFF-AAB0-8EADAE1B22B8}" type="presParOf" srcId="{563931F4-FAAF-4D7A-9E12-B74A8CCE2F72}" destId="{37286ADA-9E59-4FD8-B20C-3F1615F0C7CA}" srcOrd="5" destOrd="0" presId="urn:microsoft.com/office/officeart/2005/8/layout/radial2"/>
    <dgm:cxn modelId="{5BBF2F0F-AE67-4FDF-89A4-D3D09845D2C3}" type="presParOf" srcId="{563931F4-FAAF-4D7A-9E12-B74A8CCE2F72}" destId="{83D807B7-F049-4C83-B4AA-26AF3FEE23C0}" srcOrd="6" destOrd="0" presId="urn:microsoft.com/office/officeart/2005/8/layout/radial2"/>
    <dgm:cxn modelId="{6DA364C7-F19B-488A-B03C-5619074129DA}" type="presParOf" srcId="{83D807B7-F049-4C83-B4AA-26AF3FEE23C0}" destId="{5C998CBA-E0E0-48D9-9FE7-6EE1AA520BBE}" srcOrd="0" destOrd="0" presId="urn:microsoft.com/office/officeart/2005/8/layout/radial2"/>
    <dgm:cxn modelId="{FB3777F0-35BC-4443-9288-407FAE695775}" type="presParOf" srcId="{83D807B7-F049-4C83-B4AA-26AF3FEE23C0}" destId="{E7EF5A83-0385-44F4-B677-36F0DF853FB3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BD26B8-2BEE-458E-851E-3E4E06A4B1D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B15CF24-7C9A-454D-B5BE-2B7D14345D03}">
      <dgm:prSet phldrT="[Κείμενο]" custT="1"/>
      <dgm:spPr>
        <a:solidFill>
          <a:srgbClr val="68B259"/>
        </a:solidFill>
        <a:ln>
          <a:solidFill>
            <a:srgbClr val="68B259"/>
          </a:solidFill>
        </a:ln>
      </dgm:spPr>
      <dgm:t>
        <a:bodyPr/>
        <a:lstStyle/>
        <a:p>
          <a:r>
            <a:rPr lang="el-GR" sz="2800" b="1" dirty="0">
              <a:latin typeface="Averta" panose="00000500000000000000" pitchFamily="50" charset="-95"/>
            </a:rPr>
            <a:t>ΔΡΑΣΗ Α.4 </a:t>
          </a:r>
          <a:br>
            <a:rPr lang="el-GR" sz="2800" dirty="0">
              <a:latin typeface="Averta" panose="00000500000000000000" pitchFamily="50" charset="-95"/>
            </a:rPr>
          </a:br>
          <a:r>
            <a:rPr lang="el-GR" sz="2800" dirty="0">
              <a:latin typeface="Averta" panose="00000500000000000000" pitchFamily="50" charset="-95"/>
            </a:rPr>
            <a:t>2019-2020</a:t>
          </a:r>
        </a:p>
      </dgm:t>
    </dgm:pt>
    <dgm:pt modelId="{5F9F8436-718C-4D43-A5B6-9E3FA5C0B072}" type="parTrans" cxnId="{4D96EA27-C879-481C-AB58-1F9B4700EC7C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C0A6DC52-3A9D-4D2F-AFB7-43D1199DFB88}" type="sibTrans" cxnId="{4D96EA27-C879-481C-AB58-1F9B4700EC7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C37D5BBB-DE4F-4A53-BCB6-60CBC0FDBFBD}">
      <dgm:prSet phldrT="[Κείμενο]" custT="1"/>
      <dgm:spPr>
        <a:ln>
          <a:solidFill>
            <a:srgbClr val="68B259"/>
          </a:solidFill>
        </a:ln>
      </dgm:spPr>
      <dgm:t>
        <a:bodyPr/>
        <a:lstStyle/>
        <a:p>
          <a:endParaRPr lang="el-GR" sz="2800" dirty="0">
            <a:latin typeface="Averta" panose="00000500000000000000" pitchFamily="50" charset="-95"/>
          </a:endParaRPr>
        </a:p>
      </dgm:t>
    </dgm:pt>
    <dgm:pt modelId="{F40186E5-BE1F-4FA0-BEE0-922D0418DB41}" type="parTrans" cxnId="{B52B0903-FFA8-480E-82A8-23B0839B6CB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B839B527-9879-44D6-BC7F-F35BFF13BB96}" type="sibTrans" cxnId="{B52B0903-FFA8-480E-82A8-23B0839B6CB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6938F7B4-D666-4250-8D68-F80BF94A9287}">
      <dgm:prSet phldrT="[Κείμενο]" custT="1"/>
      <dgm:spPr>
        <a:solidFill>
          <a:srgbClr val="68B259"/>
        </a:solidFill>
        <a:ln>
          <a:solidFill>
            <a:srgbClr val="68B259"/>
          </a:solidFill>
        </a:ln>
      </dgm:spPr>
      <dgm:t>
        <a:bodyPr/>
        <a:lstStyle/>
        <a:p>
          <a:r>
            <a:rPr lang="el-GR" sz="2800" b="1" dirty="0">
              <a:latin typeface="Averta" panose="00000500000000000000" pitchFamily="50" charset="-95"/>
            </a:rPr>
            <a:t>ΥΠΟΔΡΑΣΗ </a:t>
          </a:r>
          <a:r>
            <a:rPr lang="en-US" sz="2800" b="1" dirty="0">
              <a:latin typeface="Averta" panose="00000500000000000000" pitchFamily="50" charset="-95"/>
            </a:rPr>
            <a:t>C1.3</a:t>
          </a:r>
        </a:p>
        <a:p>
          <a:r>
            <a:rPr lang="en-US" sz="2800" dirty="0">
              <a:latin typeface="Averta" panose="00000500000000000000" pitchFamily="50" charset="-95"/>
            </a:rPr>
            <a:t>2021-2024 </a:t>
          </a:r>
          <a:br>
            <a:rPr lang="en-US" sz="2800" dirty="0">
              <a:latin typeface="Averta" panose="00000500000000000000" pitchFamily="50" charset="-95"/>
            </a:rPr>
          </a:br>
          <a:endParaRPr lang="el-GR" sz="2800" dirty="0">
            <a:latin typeface="Averta" panose="00000500000000000000" pitchFamily="50" charset="-95"/>
          </a:endParaRPr>
        </a:p>
      </dgm:t>
    </dgm:pt>
    <dgm:pt modelId="{95218F61-3E9A-4660-8B5F-4519FFA11732}" type="parTrans" cxnId="{8C820791-42F9-4883-BD55-2BC65074F0D2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490866A5-34A0-4BEA-9B28-AC04828C9B45}" type="sibTrans" cxnId="{8C820791-42F9-4883-BD55-2BC65074F0D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48BAE579-02AC-4827-879E-A0AE5BD427FD}">
      <dgm:prSet phldrT="[Κείμενο]" custT="1"/>
      <dgm:spPr>
        <a:ln>
          <a:solidFill>
            <a:srgbClr val="68B259"/>
          </a:solidFill>
        </a:ln>
      </dgm:spPr>
      <dgm:t>
        <a:bodyPr/>
        <a:lstStyle/>
        <a:p>
          <a:r>
            <a:rPr lang="el-GR" sz="2800" b="0" dirty="0" err="1">
              <a:latin typeface="Averta" panose="00000500000000000000" pitchFamily="50" charset="-95"/>
              <a:ea typeface="+mn-ea"/>
              <a:cs typeface="+mn-cs"/>
            </a:rPr>
            <a:t>Επικαιροποίηση</a:t>
          </a:r>
          <a:r>
            <a:rPr lang="el-GR" sz="2800" b="0" dirty="0">
              <a:latin typeface="Averta" panose="00000500000000000000" pitchFamily="50" charset="-95"/>
              <a:ea typeface="+mn-ea"/>
              <a:cs typeface="+mn-cs"/>
            </a:rPr>
            <a:t> μελέτης «Οι περιβαλλοντικές, οικονομικές και κοινωνικές επιπτώσεις της κλιματικής αλλαγής</a:t>
          </a:r>
          <a:r>
            <a:rPr lang="en-US" sz="2800" b="0" dirty="0">
              <a:latin typeface="Averta" panose="00000500000000000000" pitchFamily="50" charset="-95"/>
              <a:ea typeface="+mn-ea"/>
              <a:cs typeface="+mn-cs"/>
            </a:rPr>
            <a:t> </a:t>
          </a:r>
          <a:r>
            <a:rPr lang="el-GR" sz="2800" b="0" dirty="0">
              <a:latin typeface="Averta" panose="00000500000000000000" pitchFamily="50" charset="-95"/>
              <a:ea typeface="+mn-ea"/>
              <a:cs typeface="+mn-cs"/>
            </a:rPr>
            <a:t>στην Ελλάδα</a:t>
          </a:r>
          <a:r>
            <a:rPr lang="en-US" sz="2800" b="0" dirty="0">
              <a:latin typeface="Averta" panose="00000500000000000000" pitchFamily="50" charset="-95"/>
              <a:ea typeface="+mn-ea"/>
              <a:cs typeface="+mn-cs"/>
            </a:rPr>
            <a:t> (</a:t>
          </a:r>
          <a:r>
            <a:rPr lang="el-GR" sz="2800" b="0" dirty="0" err="1">
              <a:latin typeface="Averta" panose="00000500000000000000" pitchFamily="50" charset="-95"/>
              <a:ea typeface="+mn-ea"/>
              <a:cs typeface="+mn-cs"/>
            </a:rPr>
            <a:t>ΤτΕ</a:t>
          </a:r>
          <a:r>
            <a:rPr lang="el-GR" sz="2800" b="0" dirty="0">
              <a:latin typeface="Averta" panose="00000500000000000000" pitchFamily="50" charset="-95"/>
              <a:ea typeface="+mn-ea"/>
              <a:cs typeface="+mn-cs"/>
            </a:rPr>
            <a:t>,</a:t>
          </a:r>
          <a:r>
            <a:rPr lang="en-US" sz="2800" b="0" dirty="0">
              <a:latin typeface="Averta" panose="00000500000000000000" pitchFamily="50" charset="-95"/>
              <a:ea typeface="+mn-ea"/>
              <a:cs typeface="+mn-cs"/>
            </a:rPr>
            <a:t> 2011</a:t>
          </a:r>
          <a:r>
            <a:rPr lang="el-GR" sz="2800" b="0" dirty="0">
              <a:latin typeface="Averta" panose="00000500000000000000" pitchFamily="50" charset="-95"/>
              <a:ea typeface="+mn-ea"/>
              <a:cs typeface="+mn-cs"/>
            </a:rPr>
            <a:t>)»</a:t>
          </a:r>
          <a:endParaRPr lang="el-GR" sz="2800" dirty="0">
            <a:latin typeface="Averta" panose="00000500000000000000" pitchFamily="50" charset="-95"/>
          </a:endParaRPr>
        </a:p>
      </dgm:t>
    </dgm:pt>
    <dgm:pt modelId="{6527A322-CE5D-4477-89BC-55C5353ABE54}" type="parTrans" cxnId="{4F8366DC-4F92-4919-A6E2-BEDA7576F44F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B74EB5C8-6D89-4CD5-B850-65FD344481FE}" type="sibTrans" cxnId="{4F8366DC-4F92-4919-A6E2-BEDA7576F44F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1A67222D-922D-4389-9B2F-699F0ECCCA1E}">
      <dgm:prSet phldrT="[Κείμενο]" custT="1"/>
      <dgm:spPr>
        <a:solidFill>
          <a:srgbClr val="68B259"/>
        </a:solidFill>
        <a:ln>
          <a:solidFill>
            <a:srgbClr val="68B259"/>
          </a:solidFill>
        </a:ln>
      </dgm:spPr>
      <dgm:t>
        <a:bodyPr/>
        <a:lstStyle/>
        <a:p>
          <a:r>
            <a:rPr lang="el-GR" sz="2800" b="1" dirty="0">
              <a:latin typeface="Averta" panose="00000500000000000000" pitchFamily="50" charset="-95"/>
            </a:rPr>
            <a:t>ΥΠΟΔΡΑΣΗ </a:t>
          </a:r>
          <a:r>
            <a:rPr lang="en-US" sz="2800" b="1" dirty="0">
              <a:latin typeface="Averta" panose="00000500000000000000" pitchFamily="50" charset="-95"/>
            </a:rPr>
            <a:t>C</a:t>
          </a:r>
          <a:r>
            <a:rPr lang="el-GR" sz="2800" b="1" dirty="0">
              <a:latin typeface="Averta" panose="00000500000000000000" pitchFamily="50" charset="-95"/>
            </a:rPr>
            <a:t>1.5</a:t>
          </a:r>
        </a:p>
        <a:p>
          <a:r>
            <a:rPr lang="el-GR" sz="2800" dirty="0">
              <a:latin typeface="Averta" panose="00000500000000000000" pitchFamily="50" charset="-95"/>
            </a:rPr>
            <a:t>2024(ΕΞ2)-2025 (ΕΞ1)</a:t>
          </a:r>
        </a:p>
      </dgm:t>
    </dgm:pt>
    <dgm:pt modelId="{1A76C499-EF4B-43CE-AF2F-8AAF2C8E1A01}" type="parTrans" cxnId="{175C0678-A969-4070-B1AD-F328C3C7067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A971BEF0-F64B-496C-BC68-98905B967790}" type="sibTrans" cxnId="{175C0678-A969-4070-B1AD-F328C3C7067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1C9730EE-3D15-471E-AB8B-0078519C46E7}">
      <dgm:prSet phldrT="[Κείμενο]" custT="1"/>
      <dgm:spPr>
        <a:ln>
          <a:solidFill>
            <a:srgbClr val="68B259"/>
          </a:solidFill>
        </a:ln>
      </dgm:spPr>
      <dgm:t>
        <a:bodyPr/>
        <a:lstStyle/>
        <a:p>
          <a:r>
            <a:rPr lang="el-GR" sz="2800" dirty="0">
              <a:latin typeface="Averta" panose="00000500000000000000" pitchFamily="50" charset="-95"/>
              <a:ea typeface="+mn-ea"/>
              <a:cs typeface="+mn-cs"/>
            </a:rPr>
            <a:t>Έκθεση αξιολόγησης ΕΣΠΚΑ</a:t>
          </a:r>
          <a:endParaRPr lang="el-GR" sz="2800" dirty="0">
            <a:latin typeface="Averta" panose="00000500000000000000" pitchFamily="50" charset="-95"/>
          </a:endParaRPr>
        </a:p>
      </dgm:t>
    </dgm:pt>
    <dgm:pt modelId="{335EE0E7-4DF2-4DEA-AA90-1AC25E54D727}" type="parTrans" cxnId="{CE1D84F6-1F73-4E0E-B82B-C69F5679E6F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1ADEC90B-83D1-4401-AAC4-D38C87B0F925}" type="sibTrans" cxnId="{CE1D84F6-1F73-4E0E-B82B-C69F5679E6F4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99F899E0-E484-4B39-B4E8-CC8A54CE19FB}">
      <dgm:prSet custT="1"/>
      <dgm:spPr/>
      <dgm:t>
        <a:bodyPr/>
        <a:lstStyle/>
        <a:p>
          <a:r>
            <a:rPr lang="el-GR" sz="2800" dirty="0">
              <a:latin typeface="Averta" panose="00000500000000000000" pitchFamily="50" charset="-95"/>
            </a:rPr>
            <a:t>Χρήση κλιματικών μοντέλων για την παραγωγή κλιματικών προβολών υψηλής χωρικής ανάλυσης</a:t>
          </a:r>
        </a:p>
      </dgm:t>
    </dgm:pt>
    <dgm:pt modelId="{65449769-463E-4BC5-B3DA-4CDFB430F510}" type="parTrans" cxnId="{140CE1F0-0ECD-4DD3-BCC3-22D767A30CE2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C9EBD0E2-1F26-4E9B-9631-A1B9451E3C96}" type="sibTrans" cxnId="{140CE1F0-0ECD-4DD3-BCC3-22D767A30CE2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11B2D37D-699E-47F6-9B4B-AB1838C1BB61}">
      <dgm:prSet custT="1"/>
      <dgm:spPr/>
      <dgm:t>
        <a:bodyPr/>
        <a:lstStyle/>
        <a:p>
          <a:endParaRPr lang="el-GR" sz="2800" dirty="0">
            <a:latin typeface="Averta" panose="00000500000000000000" pitchFamily="50" charset="-95"/>
          </a:endParaRPr>
        </a:p>
      </dgm:t>
    </dgm:pt>
    <dgm:pt modelId="{16A90DAC-4DC3-491B-9481-54672D67FAD6}" type="parTrans" cxnId="{6D7E5BFC-BB33-4D48-A128-A0E63F303090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0ABF29D1-911D-4F1D-A9E4-A0A9585A0F25}" type="sibTrans" cxnId="{6D7E5BFC-BB33-4D48-A128-A0E63F303090}">
      <dgm:prSet/>
      <dgm:spPr/>
      <dgm:t>
        <a:bodyPr/>
        <a:lstStyle/>
        <a:p>
          <a:endParaRPr lang="el-GR" sz="2800">
            <a:latin typeface="Averta" panose="00000500000000000000" pitchFamily="50" charset="-95"/>
          </a:endParaRPr>
        </a:p>
      </dgm:t>
    </dgm:pt>
    <dgm:pt modelId="{FBB490E7-BE5F-41EC-BFC2-E1031DE4BBBB}">
      <dgm:prSet custT="1"/>
      <dgm:spPr/>
      <dgm:t>
        <a:bodyPr/>
        <a:lstStyle/>
        <a:p>
          <a:r>
            <a:rPr lang="el-GR" sz="2800" dirty="0">
              <a:latin typeface="Averta" panose="00000500000000000000" pitchFamily="50" charset="-95"/>
              <a:ea typeface="+mn-ea"/>
              <a:cs typeface="+mn-cs"/>
            </a:rPr>
            <a:t>Κατευθύνσεις και προτάσεις για την αξιολόγηση των 13 </a:t>
          </a:r>
          <a:r>
            <a:rPr lang="el-GR" sz="2800" dirty="0" err="1">
              <a:latin typeface="Averta" panose="00000500000000000000" pitchFamily="50" charset="-95"/>
              <a:ea typeface="+mn-ea"/>
              <a:cs typeface="+mn-cs"/>
            </a:rPr>
            <a:t>ΠεΣΠΚΑ</a:t>
          </a:r>
          <a:endParaRPr lang="el-GR" sz="2800" dirty="0">
            <a:latin typeface="Averta" panose="00000500000000000000" pitchFamily="50" charset="-95"/>
            <a:ea typeface="+mn-ea"/>
            <a:cs typeface="+mn-cs"/>
          </a:endParaRPr>
        </a:p>
      </dgm:t>
    </dgm:pt>
    <dgm:pt modelId="{143C069D-A575-4511-8B99-BC436D47FF8B}" type="parTrans" cxnId="{C9A43DE9-ED99-4A94-8C9F-D384CFB09A41}">
      <dgm:prSet/>
      <dgm:spPr/>
      <dgm:t>
        <a:bodyPr/>
        <a:lstStyle/>
        <a:p>
          <a:endParaRPr lang="el-GR"/>
        </a:p>
      </dgm:t>
    </dgm:pt>
    <dgm:pt modelId="{0C193EDD-D883-45D2-B91F-19A6F4D34C22}" type="sibTrans" cxnId="{C9A43DE9-ED99-4A94-8C9F-D384CFB09A41}">
      <dgm:prSet/>
      <dgm:spPr/>
      <dgm:t>
        <a:bodyPr/>
        <a:lstStyle/>
        <a:p>
          <a:endParaRPr lang="el-GR"/>
        </a:p>
      </dgm:t>
    </dgm:pt>
    <dgm:pt modelId="{186B5470-ABFD-450D-981E-1355B319D90F}">
      <dgm:prSet custT="1"/>
      <dgm:spPr>
        <a:ln>
          <a:solidFill>
            <a:srgbClr val="68B259"/>
          </a:solidFill>
        </a:ln>
      </dgm:spPr>
      <dgm:t>
        <a:bodyPr/>
        <a:lstStyle/>
        <a:p>
          <a:endParaRPr lang="el-GR" sz="2800" dirty="0">
            <a:solidFill>
              <a:schemeClr val="tx1"/>
            </a:solidFill>
            <a:latin typeface="Averta" panose="00000500000000000000" pitchFamily="50" charset="-95"/>
            <a:ea typeface="+mn-ea"/>
            <a:cs typeface="+mn-cs"/>
          </a:endParaRPr>
        </a:p>
      </dgm:t>
    </dgm:pt>
    <dgm:pt modelId="{76CA59ED-3CB5-4931-BD97-B12079E78F96}" type="parTrans" cxnId="{27D732ED-D976-41B4-9771-C38AA19CFDF0}">
      <dgm:prSet/>
      <dgm:spPr/>
      <dgm:t>
        <a:bodyPr/>
        <a:lstStyle/>
        <a:p>
          <a:endParaRPr lang="el-GR"/>
        </a:p>
      </dgm:t>
    </dgm:pt>
    <dgm:pt modelId="{38621B7A-33EA-46C0-AC47-74B171AB9862}" type="sibTrans" cxnId="{27D732ED-D976-41B4-9771-C38AA19CFDF0}">
      <dgm:prSet/>
      <dgm:spPr/>
      <dgm:t>
        <a:bodyPr/>
        <a:lstStyle/>
        <a:p>
          <a:endParaRPr lang="el-GR"/>
        </a:p>
      </dgm:t>
    </dgm:pt>
    <dgm:pt modelId="{8B136504-D282-4053-A07B-A0D29101D2F9}">
      <dgm:prSet custT="1"/>
      <dgm:spPr>
        <a:solidFill>
          <a:srgbClr val="68B259"/>
        </a:solidFill>
        <a:ln>
          <a:solidFill>
            <a:srgbClr val="68B259"/>
          </a:solidFill>
        </a:ln>
      </dgm:spPr>
      <dgm:t>
        <a:bodyPr/>
        <a:lstStyle/>
        <a:p>
          <a:r>
            <a:rPr lang="el-GR" sz="2800" b="1" dirty="0">
              <a:latin typeface="Averta" panose="00000500000000000000" pitchFamily="50" charset="-95"/>
              <a:ea typeface="+mn-ea"/>
              <a:cs typeface="+mn-cs"/>
            </a:rPr>
            <a:t>ΥΠΟΔΡΑΣΗ </a:t>
          </a:r>
          <a:r>
            <a:rPr lang="en-US" sz="2800" b="1" dirty="0">
              <a:latin typeface="Averta" panose="00000500000000000000" pitchFamily="50" charset="-95"/>
              <a:ea typeface="+mn-ea"/>
              <a:cs typeface="+mn-cs"/>
            </a:rPr>
            <a:t>C1.5</a:t>
          </a:r>
        </a:p>
        <a:p>
          <a:r>
            <a:rPr lang="en-US" sz="2800" dirty="0">
              <a:latin typeface="Averta" panose="00000500000000000000" pitchFamily="50" charset="-95"/>
              <a:ea typeface="+mn-ea"/>
              <a:cs typeface="+mn-cs"/>
            </a:rPr>
            <a:t>2025 (</a:t>
          </a:r>
          <a:r>
            <a:rPr lang="el-GR" sz="2800" dirty="0">
              <a:latin typeface="Averta" panose="00000500000000000000" pitchFamily="50" charset="-95"/>
              <a:ea typeface="+mn-ea"/>
              <a:cs typeface="+mn-cs"/>
            </a:rPr>
            <a:t>ΕΞ.2)-2026</a:t>
          </a:r>
        </a:p>
      </dgm:t>
    </dgm:pt>
    <dgm:pt modelId="{02C7F96B-7452-4DDB-9D8C-82EE7759FECF}" type="parTrans" cxnId="{3A4AF88B-6445-4C99-A034-B8DF74759098}">
      <dgm:prSet/>
      <dgm:spPr/>
      <dgm:t>
        <a:bodyPr/>
        <a:lstStyle/>
        <a:p>
          <a:endParaRPr lang="el-GR"/>
        </a:p>
      </dgm:t>
    </dgm:pt>
    <dgm:pt modelId="{8120A6BA-64FD-44DB-841A-5BA4BB48E3AE}" type="sibTrans" cxnId="{3A4AF88B-6445-4C99-A034-B8DF74759098}">
      <dgm:prSet/>
      <dgm:spPr/>
      <dgm:t>
        <a:bodyPr/>
        <a:lstStyle/>
        <a:p>
          <a:endParaRPr lang="el-GR"/>
        </a:p>
      </dgm:t>
    </dgm:pt>
    <dgm:pt modelId="{FDD6CF48-81D9-434A-8B65-E0CA040AED21}">
      <dgm:prSet custT="1"/>
      <dgm:spPr>
        <a:ln>
          <a:solidFill>
            <a:srgbClr val="68B259"/>
          </a:solidFill>
        </a:ln>
      </dgm:spPr>
      <dgm:t>
        <a:bodyPr/>
        <a:lstStyle/>
        <a:p>
          <a:r>
            <a:rPr lang="el-GR" sz="28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Ομάδες εργασίας αναθεώρησης ΕΣΠΚΑ</a:t>
          </a:r>
        </a:p>
      </dgm:t>
    </dgm:pt>
    <dgm:pt modelId="{CA7DB6A9-EC51-4EF8-87D1-76CE614DBFA4}" type="parTrans" cxnId="{CB898777-7D37-4630-AA94-32FFAAEF4FED}">
      <dgm:prSet/>
      <dgm:spPr/>
      <dgm:t>
        <a:bodyPr/>
        <a:lstStyle/>
        <a:p>
          <a:endParaRPr lang="el-GR"/>
        </a:p>
      </dgm:t>
    </dgm:pt>
    <dgm:pt modelId="{89E4A052-D385-4934-9D77-40BC83638140}" type="sibTrans" cxnId="{CB898777-7D37-4630-AA94-32FFAAEF4FED}">
      <dgm:prSet/>
      <dgm:spPr/>
      <dgm:t>
        <a:bodyPr/>
        <a:lstStyle/>
        <a:p>
          <a:endParaRPr lang="el-GR"/>
        </a:p>
      </dgm:t>
    </dgm:pt>
    <dgm:pt modelId="{46A27FA2-D87E-421D-B925-20A5DE21BB19}">
      <dgm:prSet custT="1"/>
      <dgm:spPr>
        <a:ln>
          <a:solidFill>
            <a:srgbClr val="68B259"/>
          </a:solidFill>
        </a:ln>
      </dgm:spPr>
      <dgm:t>
        <a:bodyPr/>
        <a:lstStyle/>
        <a:p>
          <a:r>
            <a:rPr lang="el-GR" sz="28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Επίσημη διαδικασία αναθεώρησης &amp; έγκρισης ΕΣΠΚΑ</a:t>
          </a:r>
        </a:p>
      </dgm:t>
    </dgm:pt>
    <dgm:pt modelId="{75F8EC6B-D20B-4856-ACD1-8C13CB74634A}" type="parTrans" cxnId="{3A875977-0E0C-417C-8915-9E9C37DC47D6}">
      <dgm:prSet/>
      <dgm:spPr/>
      <dgm:t>
        <a:bodyPr/>
        <a:lstStyle/>
        <a:p>
          <a:endParaRPr lang="el-GR"/>
        </a:p>
      </dgm:t>
    </dgm:pt>
    <dgm:pt modelId="{DC97DFC2-1673-42E2-A03E-E026B16A0E52}" type="sibTrans" cxnId="{3A875977-0E0C-417C-8915-9E9C37DC47D6}">
      <dgm:prSet/>
      <dgm:spPr/>
      <dgm:t>
        <a:bodyPr/>
        <a:lstStyle/>
        <a:p>
          <a:endParaRPr lang="el-GR"/>
        </a:p>
      </dgm:t>
    </dgm:pt>
    <dgm:pt modelId="{17695279-1948-45AB-ACEB-972E30D99107}">
      <dgm:prSet custT="1"/>
      <dgm:spPr>
        <a:ln>
          <a:solidFill>
            <a:srgbClr val="68B259"/>
          </a:solidFill>
        </a:ln>
      </dgm:spPr>
      <dgm:t>
        <a:bodyPr/>
        <a:lstStyle/>
        <a:p>
          <a:r>
            <a:rPr lang="el-GR" sz="28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Εκκίνηση διαδικασιών αναθεώρησης ΠεΣΠΚΑ από τις 13 Περιφέρειες</a:t>
          </a:r>
        </a:p>
      </dgm:t>
    </dgm:pt>
    <dgm:pt modelId="{028A8069-ECB4-4879-A6A1-9AFA854CF079}" type="parTrans" cxnId="{DB8C2B47-0B2C-4ED2-BACD-8A7EB861A149}">
      <dgm:prSet/>
      <dgm:spPr/>
      <dgm:t>
        <a:bodyPr/>
        <a:lstStyle/>
        <a:p>
          <a:endParaRPr lang="el-GR"/>
        </a:p>
      </dgm:t>
    </dgm:pt>
    <dgm:pt modelId="{D704307E-E3B3-4F2E-B730-8DE6FF844EFB}" type="sibTrans" cxnId="{DB8C2B47-0B2C-4ED2-BACD-8A7EB861A149}">
      <dgm:prSet/>
      <dgm:spPr/>
      <dgm:t>
        <a:bodyPr/>
        <a:lstStyle/>
        <a:p>
          <a:endParaRPr lang="el-GR"/>
        </a:p>
      </dgm:t>
    </dgm:pt>
    <dgm:pt modelId="{1D153264-5C25-4E4A-9341-159D37C5FD2A}" type="pres">
      <dgm:prSet presAssocID="{7EBD26B8-2BEE-458E-851E-3E4E06A4B1D9}" presName="linearFlow" presStyleCnt="0">
        <dgm:presLayoutVars>
          <dgm:dir/>
          <dgm:animLvl val="lvl"/>
          <dgm:resizeHandles val="exact"/>
        </dgm:presLayoutVars>
      </dgm:prSet>
      <dgm:spPr/>
    </dgm:pt>
    <dgm:pt modelId="{DB1DF15C-C792-4074-A441-C84B4C949F3B}" type="pres">
      <dgm:prSet presAssocID="{0B15CF24-7C9A-454D-B5BE-2B7D14345D03}" presName="composite" presStyleCnt="0"/>
      <dgm:spPr/>
    </dgm:pt>
    <dgm:pt modelId="{68911B6E-5B9B-435D-8E09-FB1851146E30}" type="pres">
      <dgm:prSet presAssocID="{0B15CF24-7C9A-454D-B5BE-2B7D14345D0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89712E8-09AF-45DA-946A-2181F37A91D3}" type="pres">
      <dgm:prSet presAssocID="{0B15CF24-7C9A-454D-B5BE-2B7D14345D03}" presName="parSh" presStyleLbl="node1" presStyleIdx="0" presStyleCnt="4"/>
      <dgm:spPr/>
    </dgm:pt>
    <dgm:pt modelId="{4939755D-F367-46E2-B5AF-CB1ACE98E965}" type="pres">
      <dgm:prSet presAssocID="{0B15CF24-7C9A-454D-B5BE-2B7D14345D03}" presName="desTx" presStyleLbl="fgAcc1" presStyleIdx="0" presStyleCnt="4">
        <dgm:presLayoutVars>
          <dgm:bulletEnabled val="1"/>
        </dgm:presLayoutVars>
      </dgm:prSet>
      <dgm:spPr/>
    </dgm:pt>
    <dgm:pt modelId="{7697CA80-D58B-4805-8E9C-B2C7533EE1A7}" type="pres">
      <dgm:prSet presAssocID="{C0A6DC52-3A9D-4D2F-AFB7-43D1199DFB88}" presName="sibTrans" presStyleLbl="sibTrans2D1" presStyleIdx="0" presStyleCnt="3"/>
      <dgm:spPr/>
    </dgm:pt>
    <dgm:pt modelId="{4B8C613B-04B1-4C4A-9267-01112C4325D3}" type="pres">
      <dgm:prSet presAssocID="{C0A6DC52-3A9D-4D2F-AFB7-43D1199DFB88}" presName="connTx" presStyleLbl="sibTrans2D1" presStyleIdx="0" presStyleCnt="3"/>
      <dgm:spPr/>
    </dgm:pt>
    <dgm:pt modelId="{50809D24-37B9-4690-8178-2648617312E4}" type="pres">
      <dgm:prSet presAssocID="{6938F7B4-D666-4250-8D68-F80BF94A9287}" presName="composite" presStyleCnt="0"/>
      <dgm:spPr/>
    </dgm:pt>
    <dgm:pt modelId="{120DC0FC-187A-4EE1-AB49-A91516BFBACE}" type="pres">
      <dgm:prSet presAssocID="{6938F7B4-D666-4250-8D68-F80BF94A928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A95721E-D9FD-49EE-BF0E-3965E19B47EC}" type="pres">
      <dgm:prSet presAssocID="{6938F7B4-D666-4250-8D68-F80BF94A9287}" presName="parSh" presStyleLbl="node1" presStyleIdx="1" presStyleCnt="4"/>
      <dgm:spPr/>
    </dgm:pt>
    <dgm:pt modelId="{77A4A505-8171-4140-B52D-09479E4B0F42}" type="pres">
      <dgm:prSet presAssocID="{6938F7B4-D666-4250-8D68-F80BF94A9287}" presName="desTx" presStyleLbl="fgAcc1" presStyleIdx="1" presStyleCnt="4" custScaleX="117242">
        <dgm:presLayoutVars>
          <dgm:bulletEnabled val="1"/>
        </dgm:presLayoutVars>
      </dgm:prSet>
      <dgm:spPr/>
    </dgm:pt>
    <dgm:pt modelId="{97C9CAA0-E518-46D1-ADBE-C8F2FAC8D292}" type="pres">
      <dgm:prSet presAssocID="{490866A5-34A0-4BEA-9B28-AC04828C9B45}" presName="sibTrans" presStyleLbl="sibTrans2D1" presStyleIdx="1" presStyleCnt="3"/>
      <dgm:spPr/>
    </dgm:pt>
    <dgm:pt modelId="{78B6BCE6-4BC6-40B5-81B8-0CDB63A0513D}" type="pres">
      <dgm:prSet presAssocID="{490866A5-34A0-4BEA-9B28-AC04828C9B45}" presName="connTx" presStyleLbl="sibTrans2D1" presStyleIdx="1" presStyleCnt="3"/>
      <dgm:spPr/>
    </dgm:pt>
    <dgm:pt modelId="{7207643A-32EB-4FD1-B7FB-24AF74293153}" type="pres">
      <dgm:prSet presAssocID="{1A67222D-922D-4389-9B2F-699F0ECCCA1E}" presName="composite" presStyleCnt="0"/>
      <dgm:spPr/>
    </dgm:pt>
    <dgm:pt modelId="{E1F43246-88C1-4F78-8D29-8F6212E0023C}" type="pres">
      <dgm:prSet presAssocID="{1A67222D-922D-4389-9B2F-699F0ECCCA1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6B3099-75C4-4191-8D94-93B433C74C85}" type="pres">
      <dgm:prSet presAssocID="{1A67222D-922D-4389-9B2F-699F0ECCCA1E}" presName="parSh" presStyleLbl="node1" presStyleIdx="2" presStyleCnt="4" custScaleX="115839"/>
      <dgm:spPr/>
    </dgm:pt>
    <dgm:pt modelId="{F9A84371-DCB3-4879-BFBC-94AAA81E8F8B}" type="pres">
      <dgm:prSet presAssocID="{1A67222D-922D-4389-9B2F-699F0ECCCA1E}" presName="desTx" presStyleLbl="fgAcc1" presStyleIdx="2" presStyleCnt="4">
        <dgm:presLayoutVars>
          <dgm:bulletEnabled val="1"/>
        </dgm:presLayoutVars>
      </dgm:prSet>
      <dgm:spPr/>
    </dgm:pt>
    <dgm:pt modelId="{B01A107E-2D9F-4C7C-820A-DB204CFD2845}" type="pres">
      <dgm:prSet presAssocID="{A971BEF0-F64B-496C-BC68-98905B967790}" presName="sibTrans" presStyleLbl="sibTrans2D1" presStyleIdx="2" presStyleCnt="3"/>
      <dgm:spPr/>
    </dgm:pt>
    <dgm:pt modelId="{2319545E-6A4F-43FB-AC95-6D61FEF9404C}" type="pres">
      <dgm:prSet presAssocID="{A971BEF0-F64B-496C-BC68-98905B967790}" presName="connTx" presStyleLbl="sibTrans2D1" presStyleIdx="2" presStyleCnt="3"/>
      <dgm:spPr/>
    </dgm:pt>
    <dgm:pt modelId="{64F6B589-95FD-4FE3-BFCC-725C99FF2DE8}" type="pres">
      <dgm:prSet presAssocID="{8B136504-D282-4053-A07B-A0D29101D2F9}" presName="composite" presStyleCnt="0"/>
      <dgm:spPr/>
    </dgm:pt>
    <dgm:pt modelId="{8A4FAA2B-3E72-44C9-AB6E-7B23EE441073}" type="pres">
      <dgm:prSet presAssocID="{8B136504-D282-4053-A07B-A0D29101D2F9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963325-0508-4B2F-9A45-B2926C01BF32}" type="pres">
      <dgm:prSet presAssocID="{8B136504-D282-4053-A07B-A0D29101D2F9}" presName="parSh" presStyleLbl="node1" presStyleIdx="3" presStyleCnt="4"/>
      <dgm:spPr/>
    </dgm:pt>
    <dgm:pt modelId="{793C686E-5182-4305-BD18-D80A370169F9}" type="pres">
      <dgm:prSet presAssocID="{8B136504-D282-4053-A07B-A0D29101D2F9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52B0903-FFA8-480E-82A8-23B0839B6CB4}" srcId="{0B15CF24-7C9A-454D-B5BE-2B7D14345D03}" destId="{C37D5BBB-DE4F-4A53-BCB6-60CBC0FDBFBD}" srcOrd="0" destOrd="0" parTransId="{F40186E5-BE1F-4FA0-BEE0-922D0418DB41}" sibTransId="{B839B527-9879-44D6-BC7F-F35BFF13BB96}"/>
    <dgm:cxn modelId="{C0117707-6468-4130-9F97-377B0CE8795C}" type="presOf" srcId="{186B5470-ABFD-450D-981E-1355B319D90F}" destId="{793C686E-5182-4305-BD18-D80A370169F9}" srcOrd="0" destOrd="0" presId="urn:microsoft.com/office/officeart/2005/8/layout/process3"/>
    <dgm:cxn modelId="{5E7B2F12-9C72-4459-919B-8D9E0419244C}" type="presOf" srcId="{1C9730EE-3D15-471E-AB8B-0078519C46E7}" destId="{F9A84371-DCB3-4879-BFBC-94AAA81E8F8B}" srcOrd="0" destOrd="0" presId="urn:microsoft.com/office/officeart/2005/8/layout/process3"/>
    <dgm:cxn modelId="{0C0ED416-5000-40B9-B109-6BACD9E20E59}" type="presOf" srcId="{48BAE579-02AC-4827-879E-A0AE5BD427FD}" destId="{77A4A505-8171-4140-B52D-09479E4B0F42}" srcOrd="0" destOrd="0" presId="urn:microsoft.com/office/officeart/2005/8/layout/process3"/>
    <dgm:cxn modelId="{9EFB6E1E-3E31-4DC0-986B-5CA4A52994C0}" type="presOf" srcId="{8B136504-D282-4053-A07B-A0D29101D2F9}" destId="{8A4FAA2B-3E72-44C9-AB6E-7B23EE441073}" srcOrd="0" destOrd="0" presId="urn:microsoft.com/office/officeart/2005/8/layout/process3"/>
    <dgm:cxn modelId="{4D96EA27-C879-481C-AB58-1F9B4700EC7C}" srcId="{7EBD26B8-2BEE-458E-851E-3E4E06A4B1D9}" destId="{0B15CF24-7C9A-454D-B5BE-2B7D14345D03}" srcOrd="0" destOrd="0" parTransId="{5F9F8436-718C-4D43-A5B6-9E3FA5C0B072}" sibTransId="{C0A6DC52-3A9D-4D2F-AFB7-43D1199DFB88}"/>
    <dgm:cxn modelId="{6F9A5637-D6AF-491E-B118-AA46617CD9EC}" type="presOf" srcId="{FBB490E7-BE5F-41EC-BFC2-E1031DE4BBBB}" destId="{F9A84371-DCB3-4879-BFBC-94AAA81E8F8B}" srcOrd="0" destOrd="1" presId="urn:microsoft.com/office/officeart/2005/8/layout/process3"/>
    <dgm:cxn modelId="{6320FB43-9C62-425B-A0DF-EB45C440FFB9}" type="presOf" srcId="{6938F7B4-D666-4250-8D68-F80BF94A9287}" destId="{AA95721E-D9FD-49EE-BF0E-3965E19B47EC}" srcOrd="1" destOrd="0" presId="urn:microsoft.com/office/officeart/2005/8/layout/process3"/>
    <dgm:cxn modelId="{DB8C2B47-0B2C-4ED2-BACD-8A7EB861A149}" srcId="{8B136504-D282-4053-A07B-A0D29101D2F9}" destId="{17695279-1948-45AB-ACEB-972E30D99107}" srcOrd="3" destOrd="0" parTransId="{028A8069-ECB4-4879-A6A1-9AFA854CF079}" sibTransId="{D704307E-E3B3-4F2E-B730-8DE6FF844EFB}"/>
    <dgm:cxn modelId="{7B2CA559-8496-4BEA-9A69-15D748952DB5}" type="presOf" srcId="{490866A5-34A0-4BEA-9B28-AC04828C9B45}" destId="{97C9CAA0-E518-46D1-ADBE-C8F2FAC8D292}" srcOrd="0" destOrd="0" presId="urn:microsoft.com/office/officeart/2005/8/layout/process3"/>
    <dgm:cxn modelId="{FE223D5D-D9E2-499F-AF76-D5BC617616DF}" type="presOf" srcId="{0B15CF24-7C9A-454D-B5BE-2B7D14345D03}" destId="{989712E8-09AF-45DA-946A-2181F37A91D3}" srcOrd="1" destOrd="0" presId="urn:microsoft.com/office/officeart/2005/8/layout/process3"/>
    <dgm:cxn modelId="{3A875977-0E0C-417C-8915-9E9C37DC47D6}" srcId="{8B136504-D282-4053-A07B-A0D29101D2F9}" destId="{46A27FA2-D87E-421D-B925-20A5DE21BB19}" srcOrd="2" destOrd="0" parTransId="{75F8EC6B-D20B-4856-ACD1-8C13CB74634A}" sibTransId="{DC97DFC2-1673-42E2-A03E-E026B16A0E52}"/>
    <dgm:cxn modelId="{CB898777-7D37-4630-AA94-32FFAAEF4FED}" srcId="{8B136504-D282-4053-A07B-A0D29101D2F9}" destId="{FDD6CF48-81D9-434A-8B65-E0CA040AED21}" srcOrd="1" destOrd="0" parTransId="{CA7DB6A9-EC51-4EF8-87D1-76CE614DBFA4}" sibTransId="{89E4A052-D385-4934-9D77-40BC83638140}"/>
    <dgm:cxn modelId="{175C0678-A969-4070-B1AD-F328C3C70674}" srcId="{7EBD26B8-2BEE-458E-851E-3E4E06A4B1D9}" destId="{1A67222D-922D-4389-9B2F-699F0ECCCA1E}" srcOrd="2" destOrd="0" parTransId="{1A76C499-EF4B-43CE-AF2F-8AAF2C8E1A01}" sibTransId="{A971BEF0-F64B-496C-BC68-98905B967790}"/>
    <dgm:cxn modelId="{4FD5597B-DC95-4EE0-BFFC-E8637247B9DB}" type="presOf" srcId="{1A67222D-922D-4389-9B2F-699F0ECCCA1E}" destId="{736B3099-75C4-4191-8D94-93B433C74C85}" srcOrd="1" destOrd="0" presId="urn:microsoft.com/office/officeart/2005/8/layout/process3"/>
    <dgm:cxn modelId="{E0FF9F7E-55E9-43AD-AEC2-35D68DE00E69}" type="presOf" srcId="{8B136504-D282-4053-A07B-A0D29101D2F9}" destId="{49963325-0508-4B2F-9A45-B2926C01BF32}" srcOrd="1" destOrd="0" presId="urn:microsoft.com/office/officeart/2005/8/layout/process3"/>
    <dgm:cxn modelId="{BE05A58B-3E56-4441-B152-979A8740D596}" type="presOf" srcId="{C0A6DC52-3A9D-4D2F-AFB7-43D1199DFB88}" destId="{4B8C613B-04B1-4C4A-9267-01112C4325D3}" srcOrd="1" destOrd="0" presId="urn:microsoft.com/office/officeart/2005/8/layout/process3"/>
    <dgm:cxn modelId="{3A4AF88B-6445-4C99-A034-B8DF74759098}" srcId="{7EBD26B8-2BEE-458E-851E-3E4E06A4B1D9}" destId="{8B136504-D282-4053-A07B-A0D29101D2F9}" srcOrd="3" destOrd="0" parTransId="{02C7F96B-7452-4DDB-9D8C-82EE7759FECF}" sibTransId="{8120A6BA-64FD-44DB-841A-5BA4BB48E3AE}"/>
    <dgm:cxn modelId="{E8B8A990-1ABB-4433-BEBA-E9952AB94F1E}" type="presOf" srcId="{A971BEF0-F64B-496C-BC68-98905B967790}" destId="{B01A107E-2D9F-4C7C-820A-DB204CFD2845}" srcOrd="0" destOrd="0" presId="urn:microsoft.com/office/officeart/2005/8/layout/process3"/>
    <dgm:cxn modelId="{8C820791-42F9-4883-BD55-2BC65074F0D2}" srcId="{7EBD26B8-2BEE-458E-851E-3E4E06A4B1D9}" destId="{6938F7B4-D666-4250-8D68-F80BF94A9287}" srcOrd="1" destOrd="0" parTransId="{95218F61-3E9A-4660-8B5F-4519FFA11732}" sibTransId="{490866A5-34A0-4BEA-9B28-AC04828C9B45}"/>
    <dgm:cxn modelId="{FAA9369A-6E58-46C0-8109-774EE883EEB9}" type="presOf" srcId="{FDD6CF48-81D9-434A-8B65-E0CA040AED21}" destId="{793C686E-5182-4305-BD18-D80A370169F9}" srcOrd="0" destOrd="1" presId="urn:microsoft.com/office/officeart/2005/8/layout/process3"/>
    <dgm:cxn modelId="{D53DDB9B-96A5-4A0B-AC84-42466E3D54C4}" type="presOf" srcId="{490866A5-34A0-4BEA-9B28-AC04828C9B45}" destId="{78B6BCE6-4BC6-40B5-81B8-0CDB63A0513D}" srcOrd="1" destOrd="0" presId="urn:microsoft.com/office/officeart/2005/8/layout/process3"/>
    <dgm:cxn modelId="{9766FCA5-7375-4CEB-8610-867453E9365A}" type="presOf" srcId="{C0A6DC52-3A9D-4D2F-AFB7-43D1199DFB88}" destId="{7697CA80-D58B-4805-8E9C-B2C7533EE1A7}" srcOrd="0" destOrd="0" presId="urn:microsoft.com/office/officeart/2005/8/layout/process3"/>
    <dgm:cxn modelId="{035CA5C0-E416-4C30-A2BC-5A075E10AAB1}" type="presOf" srcId="{6938F7B4-D666-4250-8D68-F80BF94A9287}" destId="{120DC0FC-187A-4EE1-AB49-A91516BFBACE}" srcOrd="0" destOrd="0" presId="urn:microsoft.com/office/officeart/2005/8/layout/process3"/>
    <dgm:cxn modelId="{69A0EBC3-072C-4699-A3E2-1D7984123A01}" type="presOf" srcId="{0B15CF24-7C9A-454D-B5BE-2B7D14345D03}" destId="{68911B6E-5B9B-435D-8E09-FB1851146E30}" srcOrd="0" destOrd="0" presId="urn:microsoft.com/office/officeart/2005/8/layout/process3"/>
    <dgm:cxn modelId="{4E829ECD-8C29-4E02-8EAE-AE9F4C79EDE2}" type="presOf" srcId="{99F899E0-E484-4B39-B4E8-CC8A54CE19FB}" destId="{4939755D-F367-46E2-B5AF-CB1ACE98E965}" srcOrd="0" destOrd="1" presId="urn:microsoft.com/office/officeart/2005/8/layout/process3"/>
    <dgm:cxn modelId="{B51705CF-FFE0-41E9-B9E9-140757B7A023}" type="presOf" srcId="{1A67222D-922D-4389-9B2F-699F0ECCCA1E}" destId="{E1F43246-88C1-4F78-8D29-8F6212E0023C}" srcOrd="0" destOrd="0" presId="urn:microsoft.com/office/officeart/2005/8/layout/process3"/>
    <dgm:cxn modelId="{D43529D0-7EC8-4826-BB3C-2CE2038EAF2F}" type="presOf" srcId="{11B2D37D-699E-47F6-9B4B-AB1838C1BB61}" destId="{4939755D-F367-46E2-B5AF-CB1ACE98E965}" srcOrd="0" destOrd="2" presId="urn:microsoft.com/office/officeart/2005/8/layout/process3"/>
    <dgm:cxn modelId="{8DE115D6-D68F-4E5F-9B28-C6FD57286F28}" type="presOf" srcId="{46A27FA2-D87E-421D-B925-20A5DE21BB19}" destId="{793C686E-5182-4305-BD18-D80A370169F9}" srcOrd="0" destOrd="2" presId="urn:microsoft.com/office/officeart/2005/8/layout/process3"/>
    <dgm:cxn modelId="{F4E87CDB-F008-4FCC-B120-AEF4FE30C049}" type="presOf" srcId="{17695279-1948-45AB-ACEB-972E30D99107}" destId="{793C686E-5182-4305-BD18-D80A370169F9}" srcOrd="0" destOrd="3" presId="urn:microsoft.com/office/officeart/2005/8/layout/process3"/>
    <dgm:cxn modelId="{112291DB-A216-4FF6-9EB5-B7E0939DF302}" type="presOf" srcId="{C37D5BBB-DE4F-4A53-BCB6-60CBC0FDBFBD}" destId="{4939755D-F367-46E2-B5AF-CB1ACE98E965}" srcOrd="0" destOrd="0" presId="urn:microsoft.com/office/officeart/2005/8/layout/process3"/>
    <dgm:cxn modelId="{4F8366DC-4F92-4919-A6E2-BEDA7576F44F}" srcId="{6938F7B4-D666-4250-8D68-F80BF94A9287}" destId="{48BAE579-02AC-4827-879E-A0AE5BD427FD}" srcOrd="0" destOrd="0" parTransId="{6527A322-CE5D-4477-89BC-55C5353ABE54}" sibTransId="{B74EB5C8-6D89-4CD5-B850-65FD344481FE}"/>
    <dgm:cxn modelId="{BB513CDD-D56E-4D85-A4CD-7B84CC38B95A}" type="presOf" srcId="{A971BEF0-F64B-496C-BC68-98905B967790}" destId="{2319545E-6A4F-43FB-AC95-6D61FEF9404C}" srcOrd="1" destOrd="0" presId="urn:microsoft.com/office/officeart/2005/8/layout/process3"/>
    <dgm:cxn modelId="{C9A43DE9-ED99-4A94-8C9F-D384CFB09A41}" srcId="{1A67222D-922D-4389-9B2F-699F0ECCCA1E}" destId="{FBB490E7-BE5F-41EC-BFC2-E1031DE4BBBB}" srcOrd="1" destOrd="0" parTransId="{143C069D-A575-4511-8B99-BC436D47FF8B}" sibTransId="{0C193EDD-D883-45D2-B91F-19A6F4D34C22}"/>
    <dgm:cxn modelId="{27D732ED-D976-41B4-9771-C38AA19CFDF0}" srcId="{8B136504-D282-4053-A07B-A0D29101D2F9}" destId="{186B5470-ABFD-450D-981E-1355B319D90F}" srcOrd="0" destOrd="0" parTransId="{76CA59ED-3CB5-4931-BD97-B12079E78F96}" sibTransId="{38621B7A-33EA-46C0-AC47-74B171AB9862}"/>
    <dgm:cxn modelId="{140CE1F0-0ECD-4DD3-BCC3-22D767A30CE2}" srcId="{0B15CF24-7C9A-454D-B5BE-2B7D14345D03}" destId="{99F899E0-E484-4B39-B4E8-CC8A54CE19FB}" srcOrd="1" destOrd="0" parTransId="{65449769-463E-4BC5-B3DA-4CDFB430F510}" sibTransId="{C9EBD0E2-1F26-4E9B-9631-A1B9451E3C96}"/>
    <dgm:cxn modelId="{0D1C92F5-53D9-4688-A0AD-A3B90A8A726A}" type="presOf" srcId="{7EBD26B8-2BEE-458E-851E-3E4E06A4B1D9}" destId="{1D153264-5C25-4E4A-9341-159D37C5FD2A}" srcOrd="0" destOrd="0" presId="urn:microsoft.com/office/officeart/2005/8/layout/process3"/>
    <dgm:cxn modelId="{CE1D84F6-1F73-4E0E-B82B-C69F5679E6F4}" srcId="{1A67222D-922D-4389-9B2F-699F0ECCCA1E}" destId="{1C9730EE-3D15-471E-AB8B-0078519C46E7}" srcOrd="0" destOrd="0" parTransId="{335EE0E7-4DF2-4DEA-AA90-1AC25E54D727}" sibTransId="{1ADEC90B-83D1-4401-AAC4-D38C87B0F925}"/>
    <dgm:cxn modelId="{6D7E5BFC-BB33-4D48-A128-A0E63F303090}" srcId="{0B15CF24-7C9A-454D-B5BE-2B7D14345D03}" destId="{11B2D37D-699E-47F6-9B4B-AB1838C1BB61}" srcOrd="2" destOrd="0" parTransId="{16A90DAC-4DC3-491B-9481-54672D67FAD6}" sibTransId="{0ABF29D1-911D-4F1D-A9E4-A0A9585A0F25}"/>
    <dgm:cxn modelId="{7FD8733B-3BAE-483F-8425-EA9167D3AE7C}" type="presParOf" srcId="{1D153264-5C25-4E4A-9341-159D37C5FD2A}" destId="{DB1DF15C-C792-4074-A441-C84B4C949F3B}" srcOrd="0" destOrd="0" presId="urn:microsoft.com/office/officeart/2005/8/layout/process3"/>
    <dgm:cxn modelId="{B6ED3296-704D-4423-B050-2FF67B4C9DFC}" type="presParOf" srcId="{DB1DF15C-C792-4074-A441-C84B4C949F3B}" destId="{68911B6E-5B9B-435D-8E09-FB1851146E30}" srcOrd="0" destOrd="0" presId="urn:microsoft.com/office/officeart/2005/8/layout/process3"/>
    <dgm:cxn modelId="{B5291CA7-906C-4205-BB71-A334CD711393}" type="presParOf" srcId="{DB1DF15C-C792-4074-A441-C84B4C949F3B}" destId="{989712E8-09AF-45DA-946A-2181F37A91D3}" srcOrd="1" destOrd="0" presId="urn:microsoft.com/office/officeart/2005/8/layout/process3"/>
    <dgm:cxn modelId="{239345B1-77C2-4648-AC43-90B5299C8E92}" type="presParOf" srcId="{DB1DF15C-C792-4074-A441-C84B4C949F3B}" destId="{4939755D-F367-46E2-B5AF-CB1ACE98E965}" srcOrd="2" destOrd="0" presId="urn:microsoft.com/office/officeart/2005/8/layout/process3"/>
    <dgm:cxn modelId="{A87055D5-DFD3-4379-9320-F37FA7FD7184}" type="presParOf" srcId="{1D153264-5C25-4E4A-9341-159D37C5FD2A}" destId="{7697CA80-D58B-4805-8E9C-B2C7533EE1A7}" srcOrd="1" destOrd="0" presId="urn:microsoft.com/office/officeart/2005/8/layout/process3"/>
    <dgm:cxn modelId="{8413E453-20D5-463B-82DB-7201AB6D1041}" type="presParOf" srcId="{7697CA80-D58B-4805-8E9C-B2C7533EE1A7}" destId="{4B8C613B-04B1-4C4A-9267-01112C4325D3}" srcOrd="0" destOrd="0" presId="urn:microsoft.com/office/officeart/2005/8/layout/process3"/>
    <dgm:cxn modelId="{889AF82D-DE45-4049-B190-4F2D7B39FFB2}" type="presParOf" srcId="{1D153264-5C25-4E4A-9341-159D37C5FD2A}" destId="{50809D24-37B9-4690-8178-2648617312E4}" srcOrd="2" destOrd="0" presId="urn:microsoft.com/office/officeart/2005/8/layout/process3"/>
    <dgm:cxn modelId="{738BFA15-19E5-46A5-AB94-6B3EB35DB94B}" type="presParOf" srcId="{50809D24-37B9-4690-8178-2648617312E4}" destId="{120DC0FC-187A-4EE1-AB49-A91516BFBACE}" srcOrd="0" destOrd="0" presId="urn:microsoft.com/office/officeart/2005/8/layout/process3"/>
    <dgm:cxn modelId="{8D43E332-3C09-4D37-8896-3815B910B554}" type="presParOf" srcId="{50809D24-37B9-4690-8178-2648617312E4}" destId="{AA95721E-D9FD-49EE-BF0E-3965E19B47EC}" srcOrd="1" destOrd="0" presId="urn:microsoft.com/office/officeart/2005/8/layout/process3"/>
    <dgm:cxn modelId="{AF3A6507-41D2-45DD-B610-AD65191584CE}" type="presParOf" srcId="{50809D24-37B9-4690-8178-2648617312E4}" destId="{77A4A505-8171-4140-B52D-09479E4B0F42}" srcOrd="2" destOrd="0" presId="urn:microsoft.com/office/officeart/2005/8/layout/process3"/>
    <dgm:cxn modelId="{467C9486-1CC2-4E95-8417-20ED6166D2BF}" type="presParOf" srcId="{1D153264-5C25-4E4A-9341-159D37C5FD2A}" destId="{97C9CAA0-E518-46D1-ADBE-C8F2FAC8D292}" srcOrd="3" destOrd="0" presId="urn:microsoft.com/office/officeart/2005/8/layout/process3"/>
    <dgm:cxn modelId="{F819B354-4558-42B7-98B8-141CACE8F737}" type="presParOf" srcId="{97C9CAA0-E518-46D1-ADBE-C8F2FAC8D292}" destId="{78B6BCE6-4BC6-40B5-81B8-0CDB63A0513D}" srcOrd="0" destOrd="0" presId="urn:microsoft.com/office/officeart/2005/8/layout/process3"/>
    <dgm:cxn modelId="{3993229A-1259-44A8-9E08-99EA9C560A11}" type="presParOf" srcId="{1D153264-5C25-4E4A-9341-159D37C5FD2A}" destId="{7207643A-32EB-4FD1-B7FB-24AF74293153}" srcOrd="4" destOrd="0" presId="urn:microsoft.com/office/officeart/2005/8/layout/process3"/>
    <dgm:cxn modelId="{A9A39B5E-6191-4607-A200-450E3D08DC16}" type="presParOf" srcId="{7207643A-32EB-4FD1-B7FB-24AF74293153}" destId="{E1F43246-88C1-4F78-8D29-8F6212E0023C}" srcOrd="0" destOrd="0" presId="urn:microsoft.com/office/officeart/2005/8/layout/process3"/>
    <dgm:cxn modelId="{829E1DC1-53AE-4C39-84B9-8882610E3D56}" type="presParOf" srcId="{7207643A-32EB-4FD1-B7FB-24AF74293153}" destId="{736B3099-75C4-4191-8D94-93B433C74C85}" srcOrd="1" destOrd="0" presId="urn:microsoft.com/office/officeart/2005/8/layout/process3"/>
    <dgm:cxn modelId="{545E62B6-9C11-408D-AB79-BDC3DCB726A4}" type="presParOf" srcId="{7207643A-32EB-4FD1-B7FB-24AF74293153}" destId="{F9A84371-DCB3-4879-BFBC-94AAA81E8F8B}" srcOrd="2" destOrd="0" presId="urn:microsoft.com/office/officeart/2005/8/layout/process3"/>
    <dgm:cxn modelId="{69341F68-BC9C-422E-A4C5-E63956698881}" type="presParOf" srcId="{1D153264-5C25-4E4A-9341-159D37C5FD2A}" destId="{B01A107E-2D9F-4C7C-820A-DB204CFD2845}" srcOrd="5" destOrd="0" presId="urn:microsoft.com/office/officeart/2005/8/layout/process3"/>
    <dgm:cxn modelId="{9FEFA440-6594-40DD-B340-90ED22EDAFAF}" type="presParOf" srcId="{B01A107E-2D9F-4C7C-820A-DB204CFD2845}" destId="{2319545E-6A4F-43FB-AC95-6D61FEF9404C}" srcOrd="0" destOrd="0" presId="urn:microsoft.com/office/officeart/2005/8/layout/process3"/>
    <dgm:cxn modelId="{1C247953-9547-4F24-9406-320942742206}" type="presParOf" srcId="{1D153264-5C25-4E4A-9341-159D37C5FD2A}" destId="{64F6B589-95FD-4FE3-BFCC-725C99FF2DE8}" srcOrd="6" destOrd="0" presId="urn:microsoft.com/office/officeart/2005/8/layout/process3"/>
    <dgm:cxn modelId="{1B6BC56E-A395-4C8A-BF35-11FC790BB87F}" type="presParOf" srcId="{64F6B589-95FD-4FE3-BFCC-725C99FF2DE8}" destId="{8A4FAA2B-3E72-44C9-AB6E-7B23EE441073}" srcOrd="0" destOrd="0" presId="urn:microsoft.com/office/officeart/2005/8/layout/process3"/>
    <dgm:cxn modelId="{5A4FA6CF-4CFE-4404-8585-8679B4A7CE1A}" type="presParOf" srcId="{64F6B589-95FD-4FE3-BFCC-725C99FF2DE8}" destId="{49963325-0508-4B2F-9A45-B2926C01BF32}" srcOrd="1" destOrd="0" presId="urn:microsoft.com/office/officeart/2005/8/layout/process3"/>
    <dgm:cxn modelId="{06BBBF2C-0D7B-44CE-97A9-C1E5BE4666CD}" type="presParOf" srcId="{64F6B589-95FD-4FE3-BFCC-725C99FF2DE8}" destId="{793C686E-5182-4305-BD18-D80A370169F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840DF3-1A60-43ED-8E99-6E90DFC7F77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E8BA6CD-A88B-4D16-9027-641E29A9DF8F}">
      <dgm:prSet phldrT="[Κείμενο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l-GR" sz="2400" b="1" dirty="0">
              <a:latin typeface="Averta" panose="00000500000000000000" pitchFamily="50" charset="-95"/>
            </a:rPr>
            <a:t>Υλοποίηση ΕΣΠΚΑ</a:t>
          </a:r>
        </a:p>
      </dgm:t>
    </dgm:pt>
    <dgm:pt modelId="{E856E028-F498-4377-9BA0-05C29F35BF09}" type="parTrans" cxnId="{2450093E-7523-4D20-9E47-8AD9DDA3C0E3}">
      <dgm:prSet/>
      <dgm:spPr/>
      <dgm:t>
        <a:bodyPr/>
        <a:lstStyle/>
        <a:p>
          <a:endParaRPr lang="el-GR" sz="2400">
            <a:latin typeface="Averta" panose="00000500000000000000" pitchFamily="50" charset="-95"/>
          </a:endParaRPr>
        </a:p>
      </dgm:t>
    </dgm:pt>
    <dgm:pt modelId="{22E6474E-9ECE-41B0-B809-33FDFDE67844}" type="sibTrans" cxnId="{2450093E-7523-4D20-9E47-8AD9DDA3C0E3}">
      <dgm:prSet/>
      <dgm:spPr/>
      <dgm:t>
        <a:bodyPr/>
        <a:lstStyle/>
        <a:p>
          <a:endParaRPr lang="el-GR" sz="2400">
            <a:latin typeface="Averta" panose="00000500000000000000" pitchFamily="50" charset="-95"/>
          </a:endParaRPr>
        </a:p>
      </dgm:t>
    </dgm:pt>
    <dgm:pt modelId="{CA344E1E-E068-43E6-8594-63199108257F}">
      <dgm:prSet phldrT="[Κείμενο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sz="2400" b="1" dirty="0">
              <a:latin typeface="Averta" panose="00000500000000000000" pitchFamily="50" charset="-95"/>
            </a:rPr>
            <a:t>Έργο </a:t>
          </a:r>
          <a:r>
            <a:rPr lang="en-US" sz="2400" b="1" dirty="0">
              <a:latin typeface="Averta" panose="00000500000000000000" pitchFamily="50" charset="-95"/>
            </a:rPr>
            <a:t>LIFE-IP AdaptInGR</a:t>
          </a:r>
          <a:endParaRPr lang="el-GR" sz="2400" b="1" dirty="0">
            <a:latin typeface="Averta" panose="00000500000000000000" pitchFamily="50" charset="-95"/>
          </a:endParaRPr>
        </a:p>
      </dgm:t>
    </dgm:pt>
    <dgm:pt modelId="{68D1E868-3684-445D-B650-ABC07EF71B28}" type="parTrans" cxnId="{08201EEE-AB14-43BD-8F44-D9BFBB16A946}">
      <dgm:prSet/>
      <dgm:spPr/>
      <dgm:t>
        <a:bodyPr/>
        <a:lstStyle/>
        <a:p>
          <a:endParaRPr lang="el-GR" sz="2400">
            <a:latin typeface="Averta" panose="00000500000000000000" pitchFamily="50" charset="-95"/>
          </a:endParaRPr>
        </a:p>
      </dgm:t>
    </dgm:pt>
    <dgm:pt modelId="{8641193F-72C2-4EB5-A89E-1FF68AAAD716}" type="sibTrans" cxnId="{08201EEE-AB14-43BD-8F44-D9BFBB16A946}">
      <dgm:prSet/>
      <dgm:spPr/>
      <dgm:t>
        <a:bodyPr/>
        <a:lstStyle/>
        <a:p>
          <a:endParaRPr lang="el-GR" sz="2400">
            <a:latin typeface="Averta" panose="00000500000000000000" pitchFamily="50" charset="-95"/>
          </a:endParaRPr>
        </a:p>
      </dgm:t>
    </dgm:pt>
    <dgm:pt modelId="{24BDCC3C-3982-416D-945F-780FDBAC9026}">
      <dgm:prSet phldrT="[Κείμενο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sz="2400" b="1" dirty="0" err="1">
              <a:latin typeface="Averta" panose="00000500000000000000" pitchFamily="50" charset="-95"/>
            </a:rPr>
            <a:t>Συμπληρωμα-τικοί</a:t>
          </a:r>
          <a:r>
            <a:rPr lang="el-GR" sz="2400" b="1" dirty="0">
              <a:latin typeface="Averta" panose="00000500000000000000" pitchFamily="50" charset="-95"/>
            </a:rPr>
            <a:t> Πόροι</a:t>
          </a:r>
        </a:p>
      </dgm:t>
    </dgm:pt>
    <dgm:pt modelId="{D031B7EE-7CD7-4176-8871-3B542C0641AC}" type="parTrans" cxnId="{E3063BC3-A4D4-48EE-9513-C585E39EC8BC}">
      <dgm:prSet/>
      <dgm:spPr/>
      <dgm:t>
        <a:bodyPr/>
        <a:lstStyle/>
        <a:p>
          <a:endParaRPr lang="el-GR" sz="2400">
            <a:latin typeface="Averta" panose="00000500000000000000" pitchFamily="50" charset="-95"/>
          </a:endParaRPr>
        </a:p>
      </dgm:t>
    </dgm:pt>
    <dgm:pt modelId="{A7E3600B-CED3-46FD-9C15-086A2B3BA38E}" type="sibTrans" cxnId="{E3063BC3-A4D4-48EE-9513-C585E39EC8BC}">
      <dgm:prSet/>
      <dgm:spPr/>
      <dgm:t>
        <a:bodyPr/>
        <a:lstStyle/>
        <a:p>
          <a:endParaRPr lang="el-GR" sz="2400">
            <a:latin typeface="Averta" panose="00000500000000000000" pitchFamily="50" charset="-95"/>
          </a:endParaRPr>
        </a:p>
      </dgm:t>
    </dgm:pt>
    <dgm:pt modelId="{157695A8-6824-47CE-941F-99AD99771393}" type="pres">
      <dgm:prSet presAssocID="{B9840DF3-1A60-43ED-8E99-6E90DFC7F7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2AEE5D-1FB2-4758-9208-0C1447F1E411}" type="pres">
      <dgm:prSet presAssocID="{3E8BA6CD-A88B-4D16-9027-641E29A9DF8F}" presName="gear1" presStyleLbl="node1" presStyleIdx="0" presStyleCnt="3">
        <dgm:presLayoutVars>
          <dgm:chMax val="1"/>
          <dgm:bulletEnabled val="1"/>
        </dgm:presLayoutVars>
      </dgm:prSet>
      <dgm:spPr/>
    </dgm:pt>
    <dgm:pt modelId="{07DE90F2-0387-42C9-814C-DBBD00221B59}" type="pres">
      <dgm:prSet presAssocID="{3E8BA6CD-A88B-4D16-9027-641E29A9DF8F}" presName="gear1srcNode" presStyleLbl="node1" presStyleIdx="0" presStyleCnt="3"/>
      <dgm:spPr/>
    </dgm:pt>
    <dgm:pt modelId="{D64CB815-4DFF-4172-967D-E7886421DF92}" type="pres">
      <dgm:prSet presAssocID="{3E8BA6CD-A88B-4D16-9027-641E29A9DF8F}" presName="gear1dstNode" presStyleLbl="node1" presStyleIdx="0" presStyleCnt="3"/>
      <dgm:spPr/>
    </dgm:pt>
    <dgm:pt modelId="{A3A62594-98A2-4B33-8A91-8CFB383056B3}" type="pres">
      <dgm:prSet presAssocID="{CA344E1E-E068-43E6-8594-63199108257F}" presName="gear2" presStyleLbl="node1" presStyleIdx="1" presStyleCnt="3">
        <dgm:presLayoutVars>
          <dgm:chMax val="1"/>
          <dgm:bulletEnabled val="1"/>
        </dgm:presLayoutVars>
      </dgm:prSet>
      <dgm:spPr/>
    </dgm:pt>
    <dgm:pt modelId="{09E57EBF-56D2-4386-A5F3-06D102A43ACA}" type="pres">
      <dgm:prSet presAssocID="{CA344E1E-E068-43E6-8594-63199108257F}" presName="gear2srcNode" presStyleLbl="node1" presStyleIdx="1" presStyleCnt="3"/>
      <dgm:spPr/>
    </dgm:pt>
    <dgm:pt modelId="{860F87FB-3E2F-4C8E-9F68-E48793555DE9}" type="pres">
      <dgm:prSet presAssocID="{CA344E1E-E068-43E6-8594-63199108257F}" presName="gear2dstNode" presStyleLbl="node1" presStyleIdx="1" presStyleCnt="3"/>
      <dgm:spPr/>
    </dgm:pt>
    <dgm:pt modelId="{2CC2DE45-4286-45C2-8249-39C805C032AD}" type="pres">
      <dgm:prSet presAssocID="{24BDCC3C-3982-416D-945F-780FDBAC9026}" presName="gear3" presStyleLbl="node1" presStyleIdx="2" presStyleCnt="3"/>
      <dgm:spPr/>
    </dgm:pt>
    <dgm:pt modelId="{9C02111B-C963-4BBA-9BC6-3F290EC37ACD}" type="pres">
      <dgm:prSet presAssocID="{24BDCC3C-3982-416D-945F-780FDBAC902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FA48381-7EAA-44C8-96EF-916618439B05}" type="pres">
      <dgm:prSet presAssocID="{24BDCC3C-3982-416D-945F-780FDBAC9026}" presName="gear3srcNode" presStyleLbl="node1" presStyleIdx="2" presStyleCnt="3"/>
      <dgm:spPr/>
    </dgm:pt>
    <dgm:pt modelId="{8D42B0D6-9D8B-4D9C-8758-3DABBD6D0140}" type="pres">
      <dgm:prSet presAssocID="{24BDCC3C-3982-416D-945F-780FDBAC9026}" presName="gear3dstNode" presStyleLbl="node1" presStyleIdx="2" presStyleCnt="3"/>
      <dgm:spPr/>
    </dgm:pt>
    <dgm:pt modelId="{A40A89F3-3541-4036-AB99-8D11F66A4558}" type="pres">
      <dgm:prSet presAssocID="{22E6474E-9ECE-41B0-B809-33FDFDE67844}" presName="connector1" presStyleLbl="sibTrans2D1" presStyleIdx="0" presStyleCnt="3"/>
      <dgm:spPr/>
    </dgm:pt>
    <dgm:pt modelId="{07A94EB8-1387-4D1C-A5BD-9EE41BDB0BD3}" type="pres">
      <dgm:prSet presAssocID="{8641193F-72C2-4EB5-A89E-1FF68AAAD716}" presName="connector2" presStyleLbl="sibTrans2D1" presStyleIdx="1" presStyleCnt="3"/>
      <dgm:spPr/>
    </dgm:pt>
    <dgm:pt modelId="{D080EE77-474C-4D3E-A220-1932E7717531}" type="pres">
      <dgm:prSet presAssocID="{A7E3600B-CED3-46FD-9C15-086A2B3BA38E}" presName="connector3" presStyleLbl="sibTrans2D1" presStyleIdx="2" presStyleCnt="3"/>
      <dgm:spPr/>
    </dgm:pt>
  </dgm:ptLst>
  <dgm:cxnLst>
    <dgm:cxn modelId="{AC688729-4DB9-4354-8529-C49904A4AF6F}" type="presOf" srcId="{B9840DF3-1A60-43ED-8E99-6E90DFC7F77F}" destId="{157695A8-6824-47CE-941F-99AD99771393}" srcOrd="0" destOrd="0" presId="urn:microsoft.com/office/officeart/2005/8/layout/gear1"/>
    <dgm:cxn modelId="{2450093E-7523-4D20-9E47-8AD9DDA3C0E3}" srcId="{B9840DF3-1A60-43ED-8E99-6E90DFC7F77F}" destId="{3E8BA6CD-A88B-4D16-9027-641E29A9DF8F}" srcOrd="0" destOrd="0" parTransId="{E856E028-F498-4377-9BA0-05C29F35BF09}" sibTransId="{22E6474E-9ECE-41B0-B809-33FDFDE67844}"/>
    <dgm:cxn modelId="{8C053251-67A4-4381-A0BA-3B783EA31788}" type="presOf" srcId="{3E8BA6CD-A88B-4D16-9027-641E29A9DF8F}" destId="{222AEE5D-1FB2-4758-9208-0C1447F1E411}" srcOrd="0" destOrd="0" presId="urn:microsoft.com/office/officeart/2005/8/layout/gear1"/>
    <dgm:cxn modelId="{9E5A8F57-050B-4A47-B88C-21E9140B4F8D}" type="presOf" srcId="{8641193F-72C2-4EB5-A89E-1FF68AAAD716}" destId="{07A94EB8-1387-4D1C-A5BD-9EE41BDB0BD3}" srcOrd="0" destOrd="0" presId="urn:microsoft.com/office/officeart/2005/8/layout/gear1"/>
    <dgm:cxn modelId="{F1E00560-DABA-435C-A7DA-1C40E3B49CF9}" type="presOf" srcId="{24BDCC3C-3982-416D-945F-780FDBAC9026}" destId="{8D42B0D6-9D8B-4D9C-8758-3DABBD6D0140}" srcOrd="3" destOrd="0" presId="urn:microsoft.com/office/officeart/2005/8/layout/gear1"/>
    <dgm:cxn modelId="{FB16C56B-8316-473A-B87B-16EEE967B0BF}" type="presOf" srcId="{CA344E1E-E068-43E6-8594-63199108257F}" destId="{A3A62594-98A2-4B33-8A91-8CFB383056B3}" srcOrd="0" destOrd="0" presId="urn:microsoft.com/office/officeart/2005/8/layout/gear1"/>
    <dgm:cxn modelId="{839D1272-2AE3-4455-A54E-B5D73569BD21}" type="presOf" srcId="{CA344E1E-E068-43E6-8594-63199108257F}" destId="{09E57EBF-56D2-4386-A5F3-06D102A43ACA}" srcOrd="1" destOrd="0" presId="urn:microsoft.com/office/officeart/2005/8/layout/gear1"/>
    <dgm:cxn modelId="{28C76B73-42F1-4742-A8CB-808F8E52D386}" type="presOf" srcId="{22E6474E-9ECE-41B0-B809-33FDFDE67844}" destId="{A40A89F3-3541-4036-AB99-8D11F66A4558}" srcOrd="0" destOrd="0" presId="urn:microsoft.com/office/officeart/2005/8/layout/gear1"/>
    <dgm:cxn modelId="{DFBE8179-B555-4C44-9534-59285013F902}" type="presOf" srcId="{24BDCC3C-3982-416D-945F-780FDBAC9026}" destId="{2CC2DE45-4286-45C2-8249-39C805C032AD}" srcOrd="0" destOrd="0" presId="urn:microsoft.com/office/officeart/2005/8/layout/gear1"/>
    <dgm:cxn modelId="{13ADDE8E-CB39-456B-B08A-A468C184C028}" type="presOf" srcId="{24BDCC3C-3982-416D-945F-780FDBAC9026}" destId="{DFA48381-7EAA-44C8-96EF-916618439B05}" srcOrd="2" destOrd="0" presId="urn:microsoft.com/office/officeart/2005/8/layout/gear1"/>
    <dgm:cxn modelId="{388DA99E-31AC-4287-8379-C24DFCCAE96C}" type="presOf" srcId="{3E8BA6CD-A88B-4D16-9027-641E29A9DF8F}" destId="{D64CB815-4DFF-4172-967D-E7886421DF92}" srcOrd="2" destOrd="0" presId="urn:microsoft.com/office/officeart/2005/8/layout/gear1"/>
    <dgm:cxn modelId="{59FBB7B9-B1AC-421E-A0EC-A53B9C587FCA}" type="presOf" srcId="{24BDCC3C-3982-416D-945F-780FDBAC9026}" destId="{9C02111B-C963-4BBA-9BC6-3F290EC37ACD}" srcOrd="1" destOrd="0" presId="urn:microsoft.com/office/officeart/2005/8/layout/gear1"/>
    <dgm:cxn modelId="{841A2EC2-744E-433A-954A-ED2F2F687418}" type="presOf" srcId="{A7E3600B-CED3-46FD-9C15-086A2B3BA38E}" destId="{D080EE77-474C-4D3E-A220-1932E7717531}" srcOrd="0" destOrd="0" presId="urn:microsoft.com/office/officeart/2005/8/layout/gear1"/>
    <dgm:cxn modelId="{E3063BC3-A4D4-48EE-9513-C585E39EC8BC}" srcId="{B9840DF3-1A60-43ED-8E99-6E90DFC7F77F}" destId="{24BDCC3C-3982-416D-945F-780FDBAC9026}" srcOrd="2" destOrd="0" parTransId="{D031B7EE-7CD7-4176-8871-3B542C0641AC}" sibTransId="{A7E3600B-CED3-46FD-9C15-086A2B3BA38E}"/>
    <dgm:cxn modelId="{08201EEE-AB14-43BD-8F44-D9BFBB16A946}" srcId="{B9840DF3-1A60-43ED-8E99-6E90DFC7F77F}" destId="{CA344E1E-E068-43E6-8594-63199108257F}" srcOrd="1" destOrd="0" parTransId="{68D1E868-3684-445D-B650-ABC07EF71B28}" sibTransId="{8641193F-72C2-4EB5-A89E-1FF68AAAD716}"/>
    <dgm:cxn modelId="{07AF6CF9-7200-4894-B841-0024067A0669}" type="presOf" srcId="{3E8BA6CD-A88B-4D16-9027-641E29A9DF8F}" destId="{07DE90F2-0387-42C9-814C-DBBD00221B59}" srcOrd="1" destOrd="0" presId="urn:microsoft.com/office/officeart/2005/8/layout/gear1"/>
    <dgm:cxn modelId="{8035FEFE-5911-4E38-94E0-83CBC763B77A}" type="presOf" srcId="{CA344E1E-E068-43E6-8594-63199108257F}" destId="{860F87FB-3E2F-4C8E-9F68-E48793555DE9}" srcOrd="2" destOrd="0" presId="urn:microsoft.com/office/officeart/2005/8/layout/gear1"/>
    <dgm:cxn modelId="{A27C5163-48E5-4B99-925B-0D1281A1504A}" type="presParOf" srcId="{157695A8-6824-47CE-941F-99AD99771393}" destId="{222AEE5D-1FB2-4758-9208-0C1447F1E411}" srcOrd="0" destOrd="0" presId="urn:microsoft.com/office/officeart/2005/8/layout/gear1"/>
    <dgm:cxn modelId="{5E283F3D-9DAB-4FA1-94B9-ADBD43A7F723}" type="presParOf" srcId="{157695A8-6824-47CE-941F-99AD99771393}" destId="{07DE90F2-0387-42C9-814C-DBBD00221B59}" srcOrd="1" destOrd="0" presId="urn:microsoft.com/office/officeart/2005/8/layout/gear1"/>
    <dgm:cxn modelId="{94681CE7-8822-4847-AC83-9A31E29E5DFB}" type="presParOf" srcId="{157695A8-6824-47CE-941F-99AD99771393}" destId="{D64CB815-4DFF-4172-967D-E7886421DF92}" srcOrd="2" destOrd="0" presId="urn:microsoft.com/office/officeart/2005/8/layout/gear1"/>
    <dgm:cxn modelId="{E0D482D5-C318-481A-9FB9-5078EECA27CB}" type="presParOf" srcId="{157695A8-6824-47CE-941F-99AD99771393}" destId="{A3A62594-98A2-4B33-8A91-8CFB383056B3}" srcOrd="3" destOrd="0" presId="urn:microsoft.com/office/officeart/2005/8/layout/gear1"/>
    <dgm:cxn modelId="{6CAF91D6-421B-4A2C-86D1-DD7ABBE5D2A3}" type="presParOf" srcId="{157695A8-6824-47CE-941F-99AD99771393}" destId="{09E57EBF-56D2-4386-A5F3-06D102A43ACA}" srcOrd="4" destOrd="0" presId="urn:microsoft.com/office/officeart/2005/8/layout/gear1"/>
    <dgm:cxn modelId="{FA591CAC-0F75-4BCB-BDF4-D150AE7B7DCC}" type="presParOf" srcId="{157695A8-6824-47CE-941F-99AD99771393}" destId="{860F87FB-3E2F-4C8E-9F68-E48793555DE9}" srcOrd="5" destOrd="0" presId="urn:microsoft.com/office/officeart/2005/8/layout/gear1"/>
    <dgm:cxn modelId="{B4BD1CAA-C5B9-445C-965B-76299674183C}" type="presParOf" srcId="{157695A8-6824-47CE-941F-99AD99771393}" destId="{2CC2DE45-4286-45C2-8249-39C805C032AD}" srcOrd="6" destOrd="0" presId="urn:microsoft.com/office/officeart/2005/8/layout/gear1"/>
    <dgm:cxn modelId="{D69B06C4-2617-4C07-93C8-048AFDB80374}" type="presParOf" srcId="{157695A8-6824-47CE-941F-99AD99771393}" destId="{9C02111B-C963-4BBA-9BC6-3F290EC37ACD}" srcOrd="7" destOrd="0" presId="urn:microsoft.com/office/officeart/2005/8/layout/gear1"/>
    <dgm:cxn modelId="{08B51DF2-02CE-4B40-BCEE-D443C49C3233}" type="presParOf" srcId="{157695A8-6824-47CE-941F-99AD99771393}" destId="{DFA48381-7EAA-44C8-96EF-916618439B05}" srcOrd="8" destOrd="0" presId="urn:microsoft.com/office/officeart/2005/8/layout/gear1"/>
    <dgm:cxn modelId="{89612C34-ACFF-406B-9D3E-7CF5EAF46AEA}" type="presParOf" srcId="{157695A8-6824-47CE-941F-99AD99771393}" destId="{8D42B0D6-9D8B-4D9C-8758-3DABBD6D0140}" srcOrd="9" destOrd="0" presId="urn:microsoft.com/office/officeart/2005/8/layout/gear1"/>
    <dgm:cxn modelId="{50173965-0994-4505-9E84-DE3BCCAC7B85}" type="presParOf" srcId="{157695A8-6824-47CE-941F-99AD99771393}" destId="{A40A89F3-3541-4036-AB99-8D11F66A4558}" srcOrd="10" destOrd="0" presId="urn:microsoft.com/office/officeart/2005/8/layout/gear1"/>
    <dgm:cxn modelId="{3CB12112-F195-479A-BC54-795D3376C18C}" type="presParOf" srcId="{157695A8-6824-47CE-941F-99AD99771393}" destId="{07A94EB8-1387-4D1C-A5BD-9EE41BDB0BD3}" srcOrd="11" destOrd="0" presId="urn:microsoft.com/office/officeart/2005/8/layout/gear1"/>
    <dgm:cxn modelId="{34C400B4-2339-44EA-9809-EA194C25CCF7}" type="presParOf" srcId="{157695A8-6824-47CE-941F-99AD99771393}" destId="{D080EE77-474C-4D3E-A220-1932E771753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91284-6EDD-488D-9F82-D2FF8DA49FB8}">
      <dsp:nvSpPr>
        <dsp:cNvPr id="0" name=""/>
        <dsp:cNvSpPr/>
      </dsp:nvSpPr>
      <dsp:spPr>
        <a:xfrm>
          <a:off x="0" y="121788"/>
          <a:ext cx="4736567" cy="4736556"/>
        </a:xfrm>
        <a:prstGeom prst="ellipse">
          <a:avLst/>
        </a:prstGeom>
        <a:solidFill>
          <a:srgbClr val="68B2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Εθνικό επίπεδο </a:t>
          </a:r>
        </a:p>
        <a:p>
          <a:pPr marL="228600" lvl="1" indent="-228600" algn="l" defTabSz="977900">
            <a:lnSpc>
              <a:spcPct val="114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l-GR" sz="2200" b="1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Υπουργείο Περιβάλλοντος &amp; Ενέργειας </a:t>
          </a:r>
        </a:p>
        <a:p>
          <a:pPr marL="228600" lvl="1" indent="-228600" algn="l" defTabSz="977900">
            <a:lnSpc>
              <a:spcPct val="114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Πράσινο Ταμείο </a:t>
          </a:r>
        </a:p>
        <a:p>
          <a:pPr marL="228600" lvl="1" indent="-228600" algn="l" defTabSz="977900">
            <a:lnSpc>
              <a:spcPct val="114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Οργανισμός Φυσικού Περιβάλλοντος και Κλιματικής            Αλλαγής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200" b="1" kern="1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>
        <a:off x="693654" y="815441"/>
        <a:ext cx="3349259" cy="3349250"/>
      </dsp:txXfrm>
    </dsp:sp>
    <dsp:sp modelId="{A1E5987F-D4AE-4B34-AB29-BD3ED06D6F5E}">
      <dsp:nvSpPr>
        <dsp:cNvPr id="0" name=""/>
        <dsp:cNvSpPr/>
      </dsp:nvSpPr>
      <dsp:spPr>
        <a:xfrm>
          <a:off x="2435618" y="3280808"/>
          <a:ext cx="4736567" cy="4736556"/>
        </a:xfrm>
        <a:prstGeom prst="ellipse">
          <a:avLst/>
        </a:prstGeom>
        <a:solidFill>
          <a:srgbClr val="68B2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6213" lvl="0" indent="-8413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Επιστημονική </a:t>
          </a:r>
          <a:b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</a:br>
          <a: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κοινότητα </a:t>
          </a:r>
        </a:p>
        <a:p>
          <a:pPr marL="268288" lvl="1" indent="-920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Εθνικό Μετσόβιο Πολυτεχνείο</a:t>
          </a:r>
        </a:p>
        <a:p>
          <a:pPr marL="268288" lvl="1" indent="-920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Τράπεζα της Ελλάδος</a:t>
          </a:r>
        </a:p>
        <a:p>
          <a:pPr marL="268288" lvl="1" indent="-920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Ακαδημία Αθηνών</a:t>
          </a:r>
        </a:p>
        <a:p>
          <a:pPr marL="268288" lvl="1" indent="-92075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Εθνικό Αστεροσκοπείο Αθηνών </a:t>
          </a:r>
        </a:p>
        <a:p>
          <a:pPr marL="1143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200" kern="1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>
        <a:off x="3129272" y="3974461"/>
        <a:ext cx="3349259" cy="3349250"/>
      </dsp:txXfrm>
    </dsp:sp>
    <dsp:sp modelId="{45FE2E74-6DEE-42C3-B7E2-4EC20ED173EE}">
      <dsp:nvSpPr>
        <dsp:cNvPr id="0" name=""/>
        <dsp:cNvSpPr/>
      </dsp:nvSpPr>
      <dsp:spPr>
        <a:xfrm>
          <a:off x="4872684" y="121788"/>
          <a:ext cx="4736567" cy="4736556"/>
        </a:xfrm>
        <a:prstGeom prst="ellipse">
          <a:avLst/>
        </a:prstGeom>
        <a:solidFill>
          <a:srgbClr val="68B2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8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Περιφερειακό επίπεδο </a:t>
          </a:r>
        </a:p>
        <a:p>
          <a:pPr marL="228600" lvl="1" indent="-228600" algn="l" defTabSz="9779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Ένωση Περιφερειών Ελλάδας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Περιφέρεια Στερεάς Ελλάδας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Περιφέρεια Δυτικής Ελλάδας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Περιφέρεια  Ιονίων Νήσων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200" kern="1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>
        <a:off x="5566338" y="815441"/>
        <a:ext cx="3349259" cy="3349250"/>
      </dsp:txXfrm>
    </dsp:sp>
    <dsp:sp modelId="{CB044E9A-B52C-49ED-8519-AFECB795A7A7}">
      <dsp:nvSpPr>
        <dsp:cNvPr id="0" name=""/>
        <dsp:cNvSpPr/>
      </dsp:nvSpPr>
      <dsp:spPr>
        <a:xfrm>
          <a:off x="7308302" y="3280808"/>
          <a:ext cx="4736567" cy="4736556"/>
        </a:xfrm>
        <a:prstGeom prst="ellipse">
          <a:avLst/>
        </a:prstGeom>
        <a:solidFill>
          <a:srgbClr val="68B2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ΜΚΟ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Ελληνική Εταιρεία Περιβάλλοντος &amp; Πολιτισμού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Μαριολοπούλειο – Καναγκίνειο Ίδρυμα Επιστημών Περιβάλλοντος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200" kern="1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>
        <a:off x="8001956" y="3974461"/>
        <a:ext cx="3349259" cy="3349250"/>
      </dsp:txXfrm>
    </dsp:sp>
    <dsp:sp modelId="{222AFF8D-0F7F-4F0D-96E2-3F6F943B36FA}">
      <dsp:nvSpPr>
        <dsp:cNvPr id="0" name=""/>
        <dsp:cNvSpPr/>
      </dsp:nvSpPr>
      <dsp:spPr>
        <a:xfrm>
          <a:off x="9743920" y="121788"/>
          <a:ext cx="4736567" cy="4736556"/>
        </a:xfrm>
        <a:prstGeom prst="ellipse">
          <a:avLst/>
        </a:prstGeom>
        <a:solidFill>
          <a:srgbClr val="68B2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i="1" u="sng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Τοπικό επίπεδο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b="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Κεντρική Ένωση Δήμων Ελλάδος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Κατερίνης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ΔΕΥΑΚ Κομοτηνής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Λαρισσαίων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Αγίων Αναργύρων –Καματερού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200" kern="1200" dirty="0">
              <a:solidFill>
                <a:schemeClr val="bg1"/>
              </a:solidFill>
              <a:latin typeface="Averta" panose="00000500000000000000" pitchFamily="50" charset="-95"/>
              <a:ea typeface="+mn-ea"/>
              <a:cs typeface="+mn-cs"/>
            </a:rPr>
            <a:t>Δήμος Ρόδου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200" b="1" kern="1200" dirty="0">
            <a:solidFill>
              <a:schemeClr val="bg1"/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>
        <a:off x="10437574" y="815441"/>
        <a:ext cx="3349259" cy="3349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0353F-AA9A-450A-83ED-E8983E78840F}">
      <dsp:nvSpPr>
        <dsp:cNvPr id="0" name=""/>
        <dsp:cNvSpPr/>
      </dsp:nvSpPr>
      <dsp:spPr>
        <a:xfrm>
          <a:off x="0" y="0"/>
          <a:ext cx="16449228" cy="190654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3AF9-0D1D-472D-9268-6098CDA554FA}">
      <dsp:nvSpPr>
        <dsp:cNvPr id="0" name=""/>
        <dsp:cNvSpPr/>
      </dsp:nvSpPr>
      <dsp:spPr>
        <a:xfrm>
          <a:off x="493904" y="-145016"/>
          <a:ext cx="2853876" cy="2973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17906-FD99-43D4-A21B-BA866A28AF85}">
      <dsp:nvSpPr>
        <dsp:cNvPr id="0" name=""/>
        <dsp:cNvSpPr/>
      </dsp:nvSpPr>
      <dsp:spPr>
        <a:xfrm rot="10800000">
          <a:off x="493904" y="2538205"/>
          <a:ext cx="2853876" cy="18435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63576" rIns="36000" bIns="163576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Διαχείριση κινδύνων πλημμύρας</a:t>
          </a:r>
          <a:br>
            <a:rPr lang="en-US" sz="2300" b="0" kern="1200" dirty="0">
              <a:latin typeface="Averta" panose="00000500000000000000" pitchFamily="50" charset="-95"/>
            </a:rPr>
          </a:br>
          <a:r>
            <a:rPr lang="en-US" sz="2300" b="0" kern="1200" dirty="0">
              <a:latin typeface="Averta" panose="00000500000000000000" pitchFamily="50" charset="-95"/>
            </a:rPr>
            <a:t>(3) </a:t>
          </a:r>
          <a:endParaRPr lang="el-GR" sz="2300" b="0" kern="1200" dirty="0">
            <a:latin typeface="Averta" panose="00000500000000000000" pitchFamily="50" charset="-95"/>
          </a:endParaRPr>
        </a:p>
      </dsp:txBody>
      <dsp:txXfrm rot="10800000">
        <a:off x="550600" y="2538205"/>
        <a:ext cx="2740484" cy="1786882"/>
      </dsp:txXfrm>
    </dsp:sp>
    <dsp:sp modelId="{F42A461D-503A-433E-96D6-48031EC2B5E8}">
      <dsp:nvSpPr>
        <dsp:cNvPr id="0" name=""/>
        <dsp:cNvSpPr/>
      </dsp:nvSpPr>
      <dsp:spPr>
        <a:xfrm>
          <a:off x="3633168" y="-145016"/>
          <a:ext cx="2853876" cy="2973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4F06E-EA73-4FFB-B88C-509227145270}">
      <dsp:nvSpPr>
        <dsp:cNvPr id="0" name=""/>
        <dsp:cNvSpPr/>
      </dsp:nvSpPr>
      <dsp:spPr>
        <a:xfrm rot="10800000">
          <a:off x="3633168" y="2538205"/>
          <a:ext cx="2853876" cy="18435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Διαχείριση παράκτιας ζώνης</a:t>
          </a:r>
          <a:br>
            <a:rPr lang="en-US" sz="2300" b="0" kern="1200" dirty="0">
              <a:latin typeface="Averta" panose="00000500000000000000" pitchFamily="50" charset="-95"/>
            </a:rPr>
          </a:br>
          <a:r>
            <a:rPr lang="en-GB" sz="2300" b="0" kern="1200" dirty="0">
              <a:latin typeface="Averta" panose="00000500000000000000" pitchFamily="50" charset="-95"/>
            </a:rPr>
            <a:t>(3)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endParaRPr lang="en-GB" sz="2300" b="0" kern="1200" dirty="0">
            <a:latin typeface="Averta" panose="00000500000000000000" pitchFamily="50" charset="-95"/>
          </a:endParaRPr>
        </a:p>
      </dsp:txBody>
      <dsp:txXfrm rot="10800000">
        <a:off x="3689864" y="2538205"/>
        <a:ext cx="2740484" cy="1786882"/>
      </dsp:txXfrm>
    </dsp:sp>
    <dsp:sp modelId="{CBCB7A99-8194-4027-A98B-E860C9E4FFC8}">
      <dsp:nvSpPr>
        <dsp:cNvPr id="0" name=""/>
        <dsp:cNvSpPr/>
      </dsp:nvSpPr>
      <dsp:spPr>
        <a:xfrm>
          <a:off x="6797675" y="-145068"/>
          <a:ext cx="2853876" cy="29734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2EF42-0C91-430B-BAB3-BE8F08704688}">
      <dsp:nvSpPr>
        <dsp:cNvPr id="0" name=""/>
        <dsp:cNvSpPr/>
      </dsp:nvSpPr>
      <dsp:spPr>
        <a:xfrm rot="10800000">
          <a:off x="6772433" y="2538233"/>
          <a:ext cx="2904361" cy="18436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Δασοπροστασία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 </a:t>
          </a:r>
          <a:r>
            <a:rPr lang="en-US" sz="2300" b="0" kern="1200" dirty="0">
              <a:latin typeface="Averta" panose="00000500000000000000" pitchFamily="50" charset="-95"/>
            </a:rPr>
            <a:t>(1)</a:t>
          </a:r>
          <a:endParaRPr lang="el-GR" sz="2300" b="0" kern="1200" dirty="0">
            <a:latin typeface="Averta" panose="00000500000000000000" pitchFamily="50" charset="-95"/>
          </a:endParaRPr>
        </a:p>
      </dsp:txBody>
      <dsp:txXfrm rot="10800000">
        <a:off x="6829130" y="2538233"/>
        <a:ext cx="2790967" cy="1786904"/>
      </dsp:txXfrm>
    </dsp:sp>
    <dsp:sp modelId="{82579D29-2165-43CC-8B4A-C170877265DF}">
      <dsp:nvSpPr>
        <dsp:cNvPr id="0" name=""/>
        <dsp:cNvSpPr/>
      </dsp:nvSpPr>
      <dsp:spPr>
        <a:xfrm>
          <a:off x="9962910" y="-145016"/>
          <a:ext cx="2852421" cy="2973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6C9B6-D741-454A-925F-D625DC85A84B}">
      <dsp:nvSpPr>
        <dsp:cNvPr id="0" name=""/>
        <dsp:cNvSpPr/>
      </dsp:nvSpPr>
      <dsp:spPr>
        <a:xfrm rot="10800000">
          <a:off x="9962182" y="2538205"/>
          <a:ext cx="2853876" cy="18435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Διαχείριση υδάτινων πόρων</a:t>
          </a:r>
          <a:br>
            <a:rPr lang="en-US" sz="2300" b="0" kern="1200" dirty="0">
              <a:latin typeface="Averta" panose="00000500000000000000" pitchFamily="50" charset="-95"/>
            </a:rPr>
          </a:br>
          <a:r>
            <a:rPr lang="en-US" sz="2300" b="0" kern="1200" dirty="0">
              <a:latin typeface="Averta" panose="00000500000000000000" pitchFamily="50" charset="-95"/>
            </a:rPr>
            <a:t>(3)</a:t>
          </a:r>
          <a:endParaRPr lang="el-GR" sz="2300" b="0" kern="1200" dirty="0">
            <a:latin typeface="Averta" panose="00000500000000000000" pitchFamily="50" charset="-95"/>
          </a:endParaRPr>
        </a:p>
      </dsp:txBody>
      <dsp:txXfrm rot="10800000">
        <a:off x="10018878" y="2538205"/>
        <a:ext cx="2740484" cy="1786882"/>
      </dsp:txXfrm>
    </dsp:sp>
    <dsp:sp modelId="{EC88A659-2F43-471B-8F4D-F155EF8DF7AB}">
      <dsp:nvSpPr>
        <dsp:cNvPr id="0" name=""/>
        <dsp:cNvSpPr/>
      </dsp:nvSpPr>
      <dsp:spPr>
        <a:xfrm>
          <a:off x="13101447" y="-145016"/>
          <a:ext cx="2853876" cy="2973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79B34-AE43-4C9B-BBB8-B3971C93427D}">
      <dsp:nvSpPr>
        <dsp:cNvPr id="0" name=""/>
        <dsp:cNvSpPr/>
      </dsp:nvSpPr>
      <dsp:spPr>
        <a:xfrm rot="10800000">
          <a:off x="13101447" y="2538205"/>
          <a:ext cx="2853876" cy="18435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Αστικό/</a:t>
          </a:r>
          <a:br>
            <a:rPr lang="el-GR" sz="2300" b="0" kern="1200" dirty="0">
              <a:latin typeface="Averta" panose="00000500000000000000" pitchFamily="50" charset="-95"/>
            </a:rPr>
          </a:br>
          <a:r>
            <a:rPr lang="el-GR" sz="2300" b="0" kern="1200" dirty="0">
              <a:latin typeface="Averta" panose="00000500000000000000" pitchFamily="50" charset="-95"/>
            </a:rPr>
            <a:t>δομημένο περιβάλλον 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 </a:t>
          </a:r>
          <a:r>
            <a:rPr lang="en-US" sz="2300" b="0" kern="1200" dirty="0">
              <a:latin typeface="Averta" panose="00000500000000000000" pitchFamily="50" charset="-95"/>
            </a:rPr>
            <a:t>(2) </a:t>
          </a:r>
          <a:endParaRPr lang="el-GR" sz="2300" b="0" kern="1200" dirty="0">
            <a:latin typeface="Averta" panose="00000500000000000000" pitchFamily="50" charset="-95"/>
          </a:endParaRPr>
        </a:p>
      </dsp:txBody>
      <dsp:txXfrm rot="10800000">
        <a:off x="13158143" y="2538205"/>
        <a:ext cx="2740484" cy="1786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0353F-AA9A-450A-83ED-E8983E78840F}">
      <dsp:nvSpPr>
        <dsp:cNvPr id="0" name=""/>
        <dsp:cNvSpPr/>
      </dsp:nvSpPr>
      <dsp:spPr>
        <a:xfrm>
          <a:off x="0" y="0"/>
          <a:ext cx="6476038" cy="193680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3AF9-0D1D-472D-9268-6098CDA554FA}">
      <dsp:nvSpPr>
        <dsp:cNvPr id="0" name=""/>
        <dsp:cNvSpPr/>
      </dsp:nvSpPr>
      <dsp:spPr>
        <a:xfrm>
          <a:off x="0" y="-147318"/>
          <a:ext cx="2898090" cy="3020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17906-FD99-43D4-A21B-BA866A28AF85}">
      <dsp:nvSpPr>
        <dsp:cNvPr id="0" name=""/>
        <dsp:cNvSpPr/>
      </dsp:nvSpPr>
      <dsp:spPr>
        <a:xfrm rot="10800000">
          <a:off x="11" y="2578494"/>
          <a:ext cx="2898090" cy="18728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Τοπίο</a:t>
          </a:r>
          <a:r>
            <a:rPr lang="en-US" sz="2300" b="0" kern="1200" dirty="0">
              <a:latin typeface="Averta" panose="00000500000000000000" pitchFamily="50" charset="-95"/>
            </a:rPr>
            <a:t> &amp; </a:t>
          </a:r>
          <a:br>
            <a:rPr lang="el-GR" sz="2300" b="0" kern="1200" dirty="0">
              <a:latin typeface="Averta" panose="00000500000000000000" pitchFamily="50" charset="-95"/>
            </a:rPr>
          </a:br>
          <a:r>
            <a:rPr lang="el-GR" sz="2300" b="0" kern="1200" dirty="0">
              <a:latin typeface="Averta" panose="00000500000000000000" pitchFamily="50" charset="-95"/>
            </a:rPr>
            <a:t>χρήσεις γης</a:t>
          </a:r>
          <a:br>
            <a:rPr lang="en-US" sz="2300" b="0" kern="1200" dirty="0">
              <a:latin typeface="Averta" panose="00000500000000000000" pitchFamily="50" charset="-95"/>
            </a:rPr>
          </a:br>
          <a:r>
            <a:rPr lang="en-US" sz="2300" b="0" kern="1200" dirty="0">
              <a:latin typeface="Averta" panose="00000500000000000000" pitchFamily="50" charset="-95"/>
            </a:rPr>
            <a:t>(9)</a:t>
          </a:r>
          <a:endParaRPr lang="el-GR" sz="2300" b="0" kern="1200" dirty="0">
            <a:latin typeface="Averta" panose="00000500000000000000" pitchFamily="50" charset="-95"/>
          </a:endParaRPr>
        </a:p>
      </dsp:txBody>
      <dsp:txXfrm rot="10800000">
        <a:off x="57607" y="2578494"/>
        <a:ext cx="2782898" cy="1815245"/>
      </dsp:txXfrm>
    </dsp:sp>
    <dsp:sp modelId="{F42A461D-503A-433E-96D6-48031EC2B5E8}">
      <dsp:nvSpPr>
        <dsp:cNvPr id="0" name=""/>
        <dsp:cNvSpPr/>
      </dsp:nvSpPr>
      <dsp:spPr>
        <a:xfrm>
          <a:off x="3405789" y="-147318"/>
          <a:ext cx="2898090" cy="3020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4F06E-EA73-4FFB-B88C-509227145270}">
      <dsp:nvSpPr>
        <dsp:cNvPr id="0" name=""/>
        <dsp:cNvSpPr/>
      </dsp:nvSpPr>
      <dsp:spPr>
        <a:xfrm rot="10800000">
          <a:off x="3382923" y="2578494"/>
          <a:ext cx="2898090" cy="18728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l-GR" sz="2300" b="0" kern="1200" dirty="0">
              <a:latin typeface="Averta" panose="00000500000000000000" pitchFamily="50" charset="-95"/>
            </a:rPr>
            <a:t>Πολιτιστική κληρονομιά </a:t>
          </a:r>
          <a:br>
            <a:rPr lang="en-US" sz="2300" b="0" kern="1200" dirty="0">
              <a:latin typeface="Averta" panose="00000500000000000000" pitchFamily="50" charset="-95"/>
            </a:rPr>
          </a:br>
          <a:r>
            <a:rPr lang="en-GB" sz="2300" b="0" kern="1200" dirty="0">
              <a:latin typeface="Averta" panose="00000500000000000000" pitchFamily="50" charset="-95"/>
            </a:rPr>
            <a:t>(5)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300" b="1" kern="1200" dirty="0">
            <a:latin typeface="Averta" panose="00000500000000000000" pitchFamily="50" charset="-95"/>
          </a:endParaRPr>
        </a:p>
      </dsp:txBody>
      <dsp:txXfrm rot="10800000">
        <a:off x="3440519" y="2578494"/>
        <a:ext cx="2782898" cy="1815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1DD2F-FAC5-49CE-9C8D-B8298B8E10DC}">
      <dsp:nvSpPr>
        <dsp:cNvPr id="0" name=""/>
        <dsp:cNvSpPr/>
      </dsp:nvSpPr>
      <dsp:spPr>
        <a:xfrm>
          <a:off x="0" y="0"/>
          <a:ext cx="20493207" cy="1532126"/>
        </a:xfrm>
        <a:prstGeom prst="roundRect">
          <a:avLst>
            <a:gd name="adj" fmla="val 10000"/>
          </a:avLst>
        </a:prstGeom>
        <a:solidFill>
          <a:srgbClr val="2E50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1. Διευθέτηση ποταμού Ινάχου, Αιτωλοακαρνανία (ΠΔΕ)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2. Προστασία της κοίτης στο </a:t>
          </a:r>
          <a:r>
            <a:rPr lang="el-GR" sz="2800" b="1" kern="1200" dirty="0" err="1">
              <a:solidFill>
                <a:srgbClr val="FFC000"/>
              </a:solidFill>
              <a:latin typeface="Averta" panose="00000500000000000000" pitchFamily="50" charset="-95"/>
            </a:rPr>
            <a:t>Δριματόρεμα</a:t>
          </a: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 &amp; αντιπλημμυρική προστασία (ΠΣΕ)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3. Διαχείριση κοίτης χειμάρρου, παραλία Αμαρύνθου, Εύβοια (ΠΣΕ)</a:t>
          </a:r>
        </a:p>
      </dsp:txBody>
      <dsp:txXfrm>
        <a:off x="4251854" y="0"/>
        <a:ext cx="16241352" cy="1532126"/>
      </dsp:txXfrm>
    </dsp:sp>
    <dsp:sp modelId="{613D8335-8937-4E58-9ACD-0D52FF2C5095}">
      <dsp:nvSpPr>
        <dsp:cNvPr id="0" name=""/>
        <dsp:cNvSpPr/>
      </dsp:nvSpPr>
      <dsp:spPr>
        <a:xfrm>
          <a:off x="153212" y="153212"/>
          <a:ext cx="4098641" cy="1225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DC929-018D-4944-8659-BD8AE606E58C}">
      <dsp:nvSpPr>
        <dsp:cNvPr id="0" name=""/>
        <dsp:cNvSpPr/>
      </dsp:nvSpPr>
      <dsp:spPr>
        <a:xfrm>
          <a:off x="0" y="1685339"/>
          <a:ext cx="20493207" cy="2147199"/>
        </a:xfrm>
        <a:prstGeom prst="roundRect">
          <a:avLst>
            <a:gd name="adj" fmla="val 10000"/>
          </a:avLst>
        </a:prstGeom>
        <a:solidFill>
          <a:srgbClr val="2E50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4. Αξιολόγηση, παρακολούθηση και καταγραφή παράκτιας διάβρωσης με χρήση  μη επανδρωμένων ιπτάμενων οχημάτων </a:t>
          </a:r>
          <a:r>
            <a:rPr lang="en-US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(drones) </a:t>
          </a: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(ΠΙΝ)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5. Διαχείριση παράκτιας ζώνης παραλίας Καλαμακίου Δυτικής </a:t>
          </a:r>
          <a:r>
            <a:rPr lang="el-GR" sz="2800" b="1" kern="1200" dirty="0" err="1">
              <a:solidFill>
                <a:srgbClr val="FFC000"/>
              </a:solidFill>
              <a:latin typeface="Averta" panose="00000500000000000000" pitchFamily="50" charset="-95"/>
            </a:rPr>
            <a:t>Αχαϊας</a:t>
          </a: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 (ΠΔΕ)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0" kern="1200" dirty="0">
              <a:latin typeface="Averta" panose="00000500000000000000" pitchFamily="50" charset="-95"/>
            </a:rPr>
            <a:t>6. </a:t>
          </a:r>
          <a:r>
            <a:rPr lang="el-GR" sz="2800" kern="1200" dirty="0">
              <a:solidFill>
                <a:schemeClr val="bg1"/>
              </a:solidFill>
              <a:latin typeface="Averta" panose="00000500000000000000" pitchFamily="50" charset="-95"/>
            </a:rPr>
            <a:t>Διαχείριση της παράκτιας ζώνης στο Ν.Δ. τμήμα της νήσου Ρόδου</a:t>
          </a:r>
          <a:endParaRPr lang="el-GR" sz="2800" b="0" kern="1200" dirty="0">
            <a:latin typeface="Averta" panose="00000500000000000000" pitchFamily="50" charset="-95"/>
          </a:endParaRPr>
        </a:p>
      </dsp:txBody>
      <dsp:txXfrm>
        <a:off x="4251854" y="1685339"/>
        <a:ext cx="16241352" cy="2147199"/>
      </dsp:txXfrm>
    </dsp:sp>
    <dsp:sp modelId="{3F08BAD5-8807-48D1-BE3A-9D44E253598E}">
      <dsp:nvSpPr>
        <dsp:cNvPr id="0" name=""/>
        <dsp:cNvSpPr/>
      </dsp:nvSpPr>
      <dsp:spPr>
        <a:xfrm>
          <a:off x="153212" y="2146088"/>
          <a:ext cx="4098641" cy="1225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189F1-0073-42DB-A469-979EBD4E9412}">
      <dsp:nvSpPr>
        <dsp:cNvPr id="0" name=""/>
        <dsp:cNvSpPr/>
      </dsp:nvSpPr>
      <dsp:spPr>
        <a:xfrm>
          <a:off x="0" y="3985751"/>
          <a:ext cx="20493207" cy="1532126"/>
        </a:xfrm>
        <a:prstGeom prst="roundRect">
          <a:avLst>
            <a:gd name="adj" fmla="val 10000"/>
          </a:avLst>
        </a:prstGeom>
        <a:solidFill>
          <a:srgbClr val="2E50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1" kern="1200" dirty="0">
              <a:solidFill>
                <a:srgbClr val="FFC000"/>
              </a:solidFill>
              <a:latin typeface="Averta" panose="00000500000000000000" pitchFamily="50" charset="-95"/>
            </a:rPr>
            <a:t>7. Πρόληψη δασικών πυρκαγιών στο Δήμο Ηλείας (ΠΔΕ</a:t>
          </a:r>
          <a:r>
            <a:rPr lang="el-GR" sz="2800" kern="1200" dirty="0">
              <a:solidFill>
                <a:srgbClr val="FFC000"/>
              </a:solidFill>
              <a:latin typeface="Averta" panose="00000500000000000000" pitchFamily="50" charset="-95"/>
            </a:rPr>
            <a:t>)</a:t>
          </a:r>
          <a:endParaRPr lang="el-GR" sz="2800" b="0" kern="1200" dirty="0">
            <a:solidFill>
              <a:srgbClr val="FFC000"/>
            </a:solidFill>
            <a:latin typeface="Averta" panose="00000500000000000000" pitchFamily="50" charset="-95"/>
          </a:endParaRPr>
        </a:p>
      </dsp:txBody>
      <dsp:txXfrm>
        <a:off x="4251854" y="3985751"/>
        <a:ext cx="16241352" cy="1532126"/>
      </dsp:txXfrm>
    </dsp:sp>
    <dsp:sp modelId="{06CCC297-CE99-4A1D-A81A-413934A3091E}">
      <dsp:nvSpPr>
        <dsp:cNvPr id="0" name=""/>
        <dsp:cNvSpPr/>
      </dsp:nvSpPr>
      <dsp:spPr>
        <a:xfrm>
          <a:off x="153212" y="4138964"/>
          <a:ext cx="4098641" cy="1225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E7EC6-38E3-424C-9CB9-1ECA872297B5}">
      <dsp:nvSpPr>
        <dsp:cNvPr id="0" name=""/>
        <dsp:cNvSpPr/>
      </dsp:nvSpPr>
      <dsp:spPr>
        <a:xfrm>
          <a:off x="0" y="5671091"/>
          <a:ext cx="20493207" cy="1782583"/>
        </a:xfrm>
        <a:prstGeom prst="roundRect">
          <a:avLst>
            <a:gd name="adj" fmla="val 10000"/>
          </a:avLst>
        </a:prstGeom>
        <a:solidFill>
          <a:srgbClr val="2E50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1" i="0" kern="1200" dirty="0">
              <a:solidFill>
                <a:srgbClr val="FFC000"/>
              </a:solidFill>
              <a:latin typeface="Averta" panose="00000500000000000000" pitchFamily="50" charset="-95"/>
            </a:rPr>
            <a:t>8. Καθαρισμός συστήματος αποστράγγισης πρώην λίμνης </a:t>
          </a:r>
          <a:r>
            <a:rPr lang="el-GR" sz="2800" b="1" i="0" kern="1200" dirty="0" err="1">
              <a:solidFill>
                <a:srgbClr val="FFC000"/>
              </a:solidFill>
              <a:latin typeface="Averta" panose="00000500000000000000" pitchFamily="50" charset="-95"/>
            </a:rPr>
            <a:t>Ξυνιάδος</a:t>
          </a:r>
          <a:r>
            <a:rPr lang="el-GR" sz="2800" b="1" i="0" kern="1200" dirty="0">
              <a:solidFill>
                <a:srgbClr val="FFC000"/>
              </a:solidFill>
              <a:latin typeface="Averta" panose="00000500000000000000" pitchFamily="50" charset="-95"/>
            </a:rPr>
            <a:t> (ΠΣΕ)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kern="1200" dirty="0">
              <a:solidFill>
                <a:schemeClr val="bg1"/>
              </a:solidFill>
              <a:latin typeface="Averta" panose="00000500000000000000" pitchFamily="50" charset="-95"/>
            </a:rPr>
            <a:t>9.  Δίκτυο συλλογής όμβριων στην περιοχή </a:t>
          </a:r>
          <a:r>
            <a:rPr lang="el-GR" sz="2800" kern="1200" dirty="0" err="1">
              <a:solidFill>
                <a:schemeClr val="bg1"/>
              </a:solidFill>
              <a:latin typeface="Averta" panose="00000500000000000000" pitchFamily="50" charset="-95"/>
            </a:rPr>
            <a:t>Γερόβουνο</a:t>
          </a:r>
          <a:r>
            <a:rPr lang="el-GR" sz="2800" kern="1200" dirty="0">
              <a:solidFill>
                <a:schemeClr val="bg1"/>
              </a:solidFill>
              <a:latin typeface="Averta" panose="00000500000000000000" pitchFamily="50" charset="-95"/>
            </a:rPr>
            <a:t> και μεταφοράς τους στο Πάρκο Α. Τρίτσης στην μητροπολιτική περιοχή Αθηνών (Δ. Αγ. Ανάργυρων–Καματερού) </a:t>
          </a:r>
        </a:p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kern="1200" dirty="0">
              <a:solidFill>
                <a:schemeClr val="bg1"/>
              </a:solidFill>
              <a:latin typeface="Averta" panose="00000500000000000000" pitchFamily="50" charset="-95"/>
            </a:rPr>
            <a:t>10. Διαχείριση υδάτινων πόρων στη Δ.Ε. Αιγείρου του Δ. Κομοτηνής.</a:t>
          </a:r>
          <a:endParaRPr lang="el-GR" sz="2800" b="0" kern="1200" dirty="0">
            <a:latin typeface="Averta" panose="00000500000000000000" pitchFamily="50" charset="-95"/>
          </a:endParaRPr>
        </a:p>
      </dsp:txBody>
      <dsp:txXfrm>
        <a:off x="4251854" y="5671091"/>
        <a:ext cx="16241352" cy="1782583"/>
      </dsp:txXfrm>
    </dsp:sp>
    <dsp:sp modelId="{657962B7-A07C-4F3A-9A2A-F2C9693D79AA}">
      <dsp:nvSpPr>
        <dsp:cNvPr id="0" name=""/>
        <dsp:cNvSpPr/>
      </dsp:nvSpPr>
      <dsp:spPr>
        <a:xfrm>
          <a:off x="153212" y="5949532"/>
          <a:ext cx="4098641" cy="1225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5FCD2-E992-4D17-826D-2E7F722CC61F}">
      <dsp:nvSpPr>
        <dsp:cNvPr id="0" name=""/>
        <dsp:cNvSpPr/>
      </dsp:nvSpPr>
      <dsp:spPr>
        <a:xfrm>
          <a:off x="0" y="7606887"/>
          <a:ext cx="20493207" cy="1532126"/>
        </a:xfrm>
        <a:prstGeom prst="roundRect">
          <a:avLst>
            <a:gd name="adj" fmla="val 10000"/>
          </a:avLst>
        </a:prstGeom>
        <a:solidFill>
          <a:srgbClr val="2E50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800" b="0" kern="1200" dirty="0">
              <a:latin typeface="Averta" panose="00000500000000000000" pitchFamily="50" charset="-95"/>
            </a:rPr>
            <a:t>11. Ανάπλαση δημόσιων χώρων και δημιουργία χώρων πρασίνου στο Δ. Κατερίνης</a:t>
          </a:r>
        </a:p>
        <a:p>
          <a:pPr marL="0" lvl="0" indent="0" algn="l" defTabSz="1244600">
            <a:spcBef>
              <a:spcPct val="0"/>
            </a:spcBef>
            <a:spcAft>
              <a:spcPct val="35000"/>
            </a:spcAft>
            <a:buNone/>
          </a:pPr>
          <a:r>
            <a:rPr lang="el-GR" sz="2800" b="0" kern="1200" dirty="0">
              <a:latin typeface="Averta" panose="00000500000000000000" pitchFamily="50" charset="-95"/>
            </a:rPr>
            <a:t>12. Ανάπλαση εξωτερικών χώρων σχολείων στο Δ. Λαρισαίων </a:t>
          </a:r>
        </a:p>
      </dsp:txBody>
      <dsp:txXfrm>
        <a:off x="4251854" y="7606887"/>
        <a:ext cx="16241352" cy="1532126"/>
      </dsp:txXfrm>
    </dsp:sp>
    <dsp:sp modelId="{4F8155F5-A1F9-4146-B131-858BFDA37B6A}">
      <dsp:nvSpPr>
        <dsp:cNvPr id="0" name=""/>
        <dsp:cNvSpPr/>
      </dsp:nvSpPr>
      <dsp:spPr>
        <a:xfrm>
          <a:off x="153212" y="7760100"/>
          <a:ext cx="4098641" cy="1225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EF460-3429-44B2-BA79-2026647E51ED}">
      <dsp:nvSpPr>
        <dsp:cNvPr id="0" name=""/>
        <dsp:cNvSpPr/>
      </dsp:nvSpPr>
      <dsp:spPr>
        <a:xfrm>
          <a:off x="21521761" y="1765070"/>
          <a:ext cx="4627845" cy="46280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3FA33-66E1-45DF-A9D8-8A8A30A3D3D4}">
      <dsp:nvSpPr>
        <dsp:cNvPr id="0" name=""/>
        <dsp:cNvSpPr/>
      </dsp:nvSpPr>
      <dsp:spPr>
        <a:xfrm>
          <a:off x="21673398" y="1938631"/>
          <a:ext cx="4320248" cy="43194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/>
              <a:ea typeface="+mn-ea"/>
              <a:cs typeface="+mn-cs"/>
            </a:rPr>
            <a:t>ΒΗΜΑ 4</a:t>
          </a:r>
          <a:endParaRPr lang="en-US" sz="2800" b="1" kern="1200" dirty="0">
            <a:latin typeface="Averta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Averta"/>
              <a:ea typeface="+mn-ea"/>
              <a:cs typeface="+mn-cs"/>
            </a:rPr>
            <a:t>2</a:t>
          </a:r>
          <a:r>
            <a:rPr lang="el-GR" sz="2400" b="0" kern="1200" baseline="30000" dirty="0">
              <a:latin typeface="Averta"/>
              <a:ea typeface="+mn-ea"/>
              <a:cs typeface="+mn-cs"/>
            </a:rPr>
            <a:t>ος</a:t>
          </a:r>
          <a:r>
            <a:rPr lang="el-GR" sz="2400" b="0" kern="1200" dirty="0">
              <a:latin typeface="Averta"/>
              <a:ea typeface="+mn-ea"/>
              <a:cs typeface="+mn-cs"/>
            </a:rPr>
            <a:t> κύκλος Παρακολούθησης &amp; Αξιολόγησης της ΠΚΑ</a:t>
          </a:r>
          <a:endParaRPr lang="el-GR" sz="2400" b="0" kern="1200" dirty="0">
            <a:latin typeface="Calibri"/>
            <a:ea typeface="+mn-ea"/>
            <a:cs typeface="+mn-cs"/>
          </a:endParaRPr>
        </a:p>
      </dsp:txBody>
      <dsp:txXfrm>
        <a:off x="22290576" y="2555817"/>
        <a:ext cx="3085891" cy="3085117"/>
      </dsp:txXfrm>
    </dsp:sp>
    <dsp:sp modelId="{4E889DD3-6151-41B8-AAA3-000A8F53DCCD}">
      <dsp:nvSpPr>
        <dsp:cNvPr id="0" name=""/>
        <dsp:cNvSpPr/>
      </dsp:nvSpPr>
      <dsp:spPr>
        <a:xfrm rot="2700000">
          <a:off x="16719242" y="1764744"/>
          <a:ext cx="4627921" cy="4627921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F4043-3D47-4402-B8F7-F9C95CFDDF7A}">
      <dsp:nvSpPr>
        <dsp:cNvPr id="0" name=""/>
        <dsp:cNvSpPr/>
      </dsp:nvSpPr>
      <dsp:spPr>
        <a:xfrm>
          <a:off x="16875252" y="1897164"/>
          <a:ext cx="4320248" cy="43194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/>
              <a:ea typeface="+mn-ea"/>
              <a:cs typeface="+mn-cs"/>
            </a:rPr>
            <a:t>ΒΗΜΑ 3</a:t>
          </a:r>
          <a:endParaRPr lang="en-US" sz="2800" b="1" kern="1200" dirty="0">
            <a:latin typeface="Averta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Averta"/>
              <a:ea typeface="+mn-ea"/>
              <a:cs typeface="+mn-cs"/>
            </a:rPr>
            <a:t>1</a:t>
          </a:r>
          <a:r>
            <a:rPr lang="el-GR" sz="2400" b="0" kern="1200" baseline="30000" dirty="0">
              <a:latin typeface="Averta"/>
              <a:ea typeface="+mn-ea"/>
              <a:cs typeface="+mn-cs"/>
            </a:rPr>
            <a:t>ος</a:t>
          </a:r>
          <a:r>
            <a:rPr lang="el-GR" sz="2400" b="0" kern="1200" dirty="0">
              <a:latin typeface="Averta"/>
              <a:ea typeface="+mn-ea"/>
              <a:cs typeface="+mn-cs"/>
            </a:rPr>
            <a:t> κύκλος Παρακολούθησης &amp; Αξιολόγησης της ΠΚΑ</a:t>
          </a:r>
          <a:endParaRPr lang="el-GR" sz="2400" b="0" kern="1200" dirty="0">
            <a:latin typeface="Calibri"/>
            <a:ea typeface="+mn-ea"/>
            <a:cs typeface="+mn-cs"/>
          </a:endParaRPr>
        </a:p>
      </dsp:txBody>
      <dsp:txXfrm>
        <a:off x="17492430" y="2514350"/>
        <a:ext cx="3085891" cy="3085117"/>
      </dsp:txXfrm>
    </dsp:sp>
    <dsp:sp modelId="{BEDE5E9A-E0F6-4877-AC02-281296FB0CAE}">
      <dsp:nvSpPr>
        <dsp:cNvPr id="0" name=""/>
        <dsp:cNvSpPr/>
      </dsp:nvSpPr>
      <dsp:spPr>
        <a:xfrm rot="2700000">
          <a:off x="11956451" y="1764744"/>
          <a:ext cx="4627921" cy="4627921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7F524-817B-40F1-932D-5DAD57A581DE}">
      <dsp:nvSpPr>
        <dsp:cNvPr id="0" name=""/>
        <dsp:cNvSpPr/>
      </dsp:nvSpPr>
      <dsp:spPr>
        <a:xfrm>
          <a:off x="12148606" y="1897164"/>
          <a:ext cx="4320248" cy="431948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/>
              <a:ea typeface="+mn-ea"/>
              <a:cs typeface="+mn-cs"/>
            </a:rPr>
            <a:t>ΒΗΜΑ 2</a:t>
          </a:r>
          <a:endParaRPr lang="en-US" sz="2800" b="1" kern="1200" dirty="0">
            <a:latin typeface="Averta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Averta"/>
              <a:ea typeface="+mn-ea"/>
              <a:cs typeface="+mn-cs"/>
            </a:rPr>
            <a:t>Δημιουργία Ολοκληρωμένου Πλαισίου Παρακολούθησης και αξιολόγησης της ΠΚΑ</a:t>
          </a:r>
          <a:endParaRPr lang="el-GR" sz="2400" b="0" kern="1200" dirty="0">
            <a:latin typeface="Calibri"/>
            <a:ea typeface="+mn-ea"/>
            <a:cs typeface="+mn-cs"/>
          </a:endParaRPr>
        </a:p>
      </dsp:txBody>
      <dsp:txXfrm>
        <a:off x="12765785" y="2514350"/>
        <a:ext cx="3085891" cy="3085117"/>
      </dsp:txXfrm>
    </dsp:sp>
    <dsp:sp modelId="{A836E2AC-F7BC-4F18-B667-043C71E9E766}">
      <dsp:nvSpPr>
        <dsp:cNvPr id="0" name=""/>
        <dsp:cNvSpPr/>
      </dsp:nvSpPr>
      <dsp:spPr>
        <a:xfrm rot="2700000">
          <a:off x="7173815" y="1764744"/>
          <a:ext cx="4627921" cy="4627921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E6EA1-27ED-4400-9DE4-F215871A7C41}">
      <dsp:nvSpPr>
        <dsp:cNvPr id="0" name=""/>
        <dsp:cNvSpPr/>
      </dsp:nvSpPr>
      <dsp:spPr>
        <a:xfrm>
          <a:off x="7290085" y="1927034"/>
          <a:ext cx="4434691" cy="4334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/>
              <a:ea typeface="+mn-ea"/>
              <a:cs typeface="+mn-cs"/>
            </a:rPr>
            <a:t>ΒΗΜΑ 1</a:t>
          </a:r>
          <a:endParaRPr lang="en-US" sz="2800" b="1" kern="1200" dirty="0">
            <a:latin typeface="Averta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Averta"/>
              <a:ea typeface="+mn-ea"/>
              <a:cs typeface="+mn-cs"/>
            </a:rPr>
            <a:t>Ανάλυση πρακτικών &amp; μεθόδων παρακολούθησης και αξιολόγησης της ΠΚΑ στην Ε.Ε. και διεθνώς </a:t>
          </a:r>
          <a:endParaRPr lang="el-GR" sz="2400" b="0" kern="1200" dirty="0"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Averta"/>
              <a:ea typeface="+mn-ea"/>
              <a:cs typeface="+mn-cs"/>
            </a:rPr>
            <a:t> </a:t>
          </a:r>
          <a:endParaRPr lang="el-GR" sz="2800" b="0" kern="1200" dirty="0">
            <a:latin typeface="Calibri"/>
            <a:ea typeface="+mn-ea"/>
            <a:cs typeface="+mn-cs"/>
          </a:endParaRPr>
        </a:p>
      </dsp:txBody>
      <dsp:txXfrm>
        <a:off x="7923612" y="2546349"/>
        <a:ext cx="3167637" cy="3095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A1A63-BD7B-47BB-A597-EFD9A2457F25}">
      <dsp:nvSpPr>
        <dsp:cNvPr id="0" name=""/>
        <dsp:cNvSpPr/>
      </dsp:nvSpPr>
      <dsp:spPr>
        <a:xfrm rot="5400000">
          <a:off x="13898965" y="-8234577"/>
          <a:ext cx="1955044" cy="1891506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Παιδαγωγοί: </a:t>
          </a:r>
          <a:r>
            <a:rPr lang="en-GB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O</a:t>
          </a:r>
          <a:r>
            <a:rPr lang="el-GR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δηγός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εκπαιδευτικών </a:t>
          </a:r>
          <a:r>
            <a:rPr lang="en-GB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&amp;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επιμορφωτικά σεμινάρια στις 13 Περιφέρειες</a:t>
          </a:r>
          <a:endParaRPr lang="el-GR" sz="2400" b="1" u="none" kern="1200" dirty="0">
            <a:solidFill>
              <a:schemeClr val="tx1"/>
            </a:solidFill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Μαθητές: Εκπαιδευτικό υλικό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“Youth adapt”</a:t>
          </a:r>
          <a:r>
            <a:rPr lang="el-GR" sz="24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&amp;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ενημερωτική εκστρατεία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 (&gt;100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σχολεία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)</a:t>
          </a:r>
          <a:b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</a:b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&amp;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πανελλήνιοι σχολικοί διαγωνισμοί 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&amp;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n-US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Δίκτυο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μα</a:t>
          </a:r>
          <a:r>
            <a:rPr lang="en-US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θητών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n-US" sz="2800" b="1" u="none" kern="1200" dirty="0" err="1">
              <a:solidFill>
                <a:schemeClr val="tx1"/>
              </a:solidFill>
              <a:latin typeface="Averta" panose="00000500000000000000" pitchFamily="50" charset="-95"/>
            </a:rPr>
            <a:t>γι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α την ΠΚΑ (“Keepers of the planet network”)</a:t>
          </a:r>
          <a:endParaRPr lang="el-GR" sz="2400" b="1" u="none" kern="1200" dirty="0">
            <a:solidFill>
              <a:schemeClr val="tx1"/>
            </a:solidFill>
            <a:latin typeface="Averta" panose="00000500000000000000" pitchFamily="50" charset="-95"/>
          </a:endParaRPr>
        </a:p>
      </dsp:txBody>
      <dsp:txXfrm rot="-5400000">
        <a:off x="5418955" y="340870"/>
        <a:ext cx="18819628" cy="1764170"/>
      </dsp:txXfrm>
    </dsp:sp>
    <dsp:sp modelId="{180E250A-A234-495E-89B5-E837853F89C1}">
      <dsp:nvSpPr>
        <dsp:cNvPr id="0" name=""/>
        <dsp:cNvSpPr/>
      </dsp:nvSpPr>
      <dsp:spPr>
        <a:xfrm>
          <a:off x="1510909" y="1052"/>
          <a:ext cx="3908045" cy="24438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</a:rPr>
            <a:t>Μαθητές</a:t>
          </a:r>
        </a:p>
      </dsp:txBody>
      <dsp:txXfrm>
        <a:off x="1630206" y="120349"/>
        <a:ext cx="3669451" cy="2205211"/>
      </dsp:txXfrm>
    </dsp:sp>
    <dsp:sp modelId="{1A7B5A65-A33A-4B58-8F39-5BA4AE595468}">
      <dsp:nvSpPr>
        <dsp:cNvPr id="0" name=""/>
        <dsp:cNvSpPr/>
      </dsp:nvSpPr>
      <dsp:spPr>
        <a:xfrm rot="5400000">
          <a:off x="13383755" y="-5455764"/>
          <a:ext cx="2924805" cy="1901035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</a:rPr>
            <a:t>2 έρευνες κοινής γνώμης για τη διερεύνηση του επιπέδου ευαισθητοποίησης των πολιτών</a:t>
          </a:r>
          <a:endParaRPr lang="el-GR" sz="24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13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Περιφερειακές ενημερωτικές ημερίδες</a:t>
          </a:r>
          <a:endParaRPr lang="el-GR" sz="2400" b="1" u="none" kern="1200" dirty="0">
            <a:solidFill>
              <a:schemeClr val="tx1"/>
            </a:solidFill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Averta" panose="00000500000000000000" pitchFamily="50" charset="-95"/>
            </a:rPr>
            <a:t>3 </a:t>
          </a:r>
          <a:r>
            <a:rPr lang="el-GR" sz="2800" kern="1200" dirty="0">
              <a:latin typeface="Averta" panose="00000500000000000000" pitchFamily="50" charset="-95"/>
            </a:rPr>
            <a:t>φόρουμ/ενημερωτικές εκδηλώσεις εθνικού επιπέδου  </a:t>
          </a:r>
          <a:endParaRPr lang="el-GR" sz="24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</a:rPr>
            <a:t>Άλλες δράσεις ενημέρωσης, ευαισθητοποίησης</a:t>
          </a:r>
          <a:r>
            <a:rPr lang="en-GB" sz="2800" kern="1200" dirty="0">
              <a:latin typeface="Averta" panose="00000500000000000000" pitchFamily="50" charset="-95"/>
            </a:rPr>
            <a:t>: </a:t>
          </a:r>
          <a:r>
            <a:rPr lang="el-GR" sz="2800" kern="1200" dirty="0">
              <a:latin typeface="Averta" panose="00000500000000000000" pitchFamily="50" charset="-95"/>
            </a:rPr>
            <a:t>π.χ. ραδιοτηλεοπτικά μηνύματα, μέσα κοινωνικής δικτύωσης, άρθρα</a:t>
          </a:r>
          <a:endParaRPr lang="el-GR" sz="28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Δράσεις επικοινωνίας του έργου: </a:t>
          </a:r>
          <a:r>
            <a:rPr lang="el-GR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ιστότοπος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, </a:t>
          </a: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φυλλάδια,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newsletters</a:t>
          </a: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,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banners, </a:t>
          </a:r>
          <a:r>
            <a:rPr lang="el-GR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rta" panose="00000500000000000000" pitchFamily="50" charset="-95"/>
              <a:ea typeface="+mn-ea"/>
              <a:cs typeface="+mn-cs"/>
            </a:rPr>
            <a:t>ενημερωτικές πινακίδες</a:t>
          </a:r>
          <a:endParaRPr lang="el-GR" sz="2800" kern="1200" dirty="0">
            <a:solidFill>
              <a:schemeClr val="tx1">
                <a:lumMod val="50000"/>
                <a:lumOff val="50000"/>
              </a:schemeClr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 rot="-5400000">
        <a:off x="5340982" y="2729786"/>
        <a:ext cx="18867576" cy="2639251"/>
      </dsp:txXfrm>
    </dsp:sp>
    <dsp:sp modelId="{14650752-6B9C-4FDC-AEB8-9A198C0A5F14}">
      <dsp:nvSpPr>
        <dsp:cNvPr id="0" name=""/>
        <dsp:cNvSpPr/>
      </dsp:nvSpPr>
      <dsp:spPr>
        <a:xfrm>
          <a:off x="1510909" y="2807548"/>
          <a:ext cx="3904228" cy="24438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</a:rPr>
            <a:t>Πολίτες</a:t>
          </a:r>
        </a:p>
      </dsp:txBody>
      <dsp:txXfrm>
        <a:off x="1630206" y="2926845"/>
        <a:ext cx="3665634" cy="2205211"/>
      </dsp:txXfrm>
    </dsp:sp>
    <dsp:sp modelId="{0F3443D1-5D13-4CC1-AFEB-4F58054149A4}">
      <dsp:nvSpPr>
        <dsp:cNvPr id="0" name=""/>
        <dsp:cNvSpPr/>
      </dsp:nvSpPr>
      <dsp:spPr>
        <a:xfrm rot="5400000">
          <a:off x="13170161" y="-2140978"/>
          <a:ext cx="3386547" cy="1889659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verta" panose="00000500000000000000" pitchFamily="50" charset="-95"/>
            </a:rPr>
            <a:t>4</a:t>
          </a:r>
          <a:r>
            <a:rPr lang="el-GR" sz="2800" kern="1200" dirty="0">
              <a:latin typeface="Averta" panose="00000500000000000000" pitchFamily="50" charset="-95"/>
            </a:rPr>
            <a:t> κύκλους ερωτηματολογίων &amp; συνεντεύξεων για τη διερεύνηση επιπέδου ευαισθητοποίησης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</a:rPr>
            <a:t>Παροχή κλιματικών δεδομένων</a:t>
          </a:r>
          <a:r>
            <a:rPr lang="en-US" sz="2800" kern="1200" dirty="0">
              <a:latin typeface="Averta" panose="00000500000000000000" pitchFamily="50" charset="-95"/>
            </a:rPr>
            <a:t> </a:t>
          </a:r>
          <a:r>
            <a:rPr lang="el-GR" sz="2800" kern="1200" dirty="0">
              <a:latin typeface="Averta" panose="00000500000000000000" pitchFamily="50" charset="-95"/>
            </a:rPr>
            <a:t>και πληροφοριών</a:t>
          </a:r>
          <a:r>
            <a:rPr lang="en-US" sz="2800" kern="1200" dirty="0">
              <a:latin typeface="Averta" panose="00000500000000000000" pitchFamily="50" charset="-95"/>
            </a:rPr>
            <a:t>: </a:t>
          </a:r>
          <a:br>
            <a:rPr lang="el-GR" sz="2800" kern="1200" dirty="0">
              <a:latin typeface="Averta" panose="00000500000000000000" pitchFamily="50" charset="-95"/>
            </a:rPr>
          </a:br>
          <a:r>
            <a:rPr lang="el-GR" sz="2800" kern="1200" dirty="0">
              <a:latin typeface="Averta" panose="00000500000000000000" pitchFamily="50" charset="-95"/>
            </a:rPr>
            <a:t> </a:t>
          </a:r>
          <a:r>
            <a:rPr lang="en-US" sz="2800" kern="1200" dirty="0">
              <a:latin typeface="Averta" panose="00000500000000000000" pitchFamily="50" charset="-95"/>
            </a:rPr>
            <a:t> - </a:t>
          </a:r>
          <a:r>
            <a:rPr lang="el-GR" sz="2800" kern="1200" dirty="0">
              <a:latin typeface="Averta" panose="00000500000000000000" pitchFamily="50" charset="-95"/>
            </a:rPr>
            <a:t>Ενσωμάτωση κλιματικών προβολών στη Πύλη </a:t>
          </a:r>
          <a:r>
            <a:rPr lang="el-GR" sz="2800" kern="1200" dirty="0" err="1">
              <a:latin typeface="Averta" panose="00000500000000000000" pitchFamily="50" charset="-95"/>
            </a:rPr>
            <a:t>Γεωχωρικών</a:t>
          </a:r>
          <a:r>
            <a:rPr lang="el-GR" sz="2800" kern="1200" dirty="0">
              <a:latin typeface="Averta" panose="00000500000000000000" pitchFamily="50" charset="-95"/>
            </a:rPr>
            <a:t> Πληροφοριών του ΥΠΕΝ </a:t>
          </a:r>
          <a: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  <a:t> </a:t>
          </a:r>
          <a:b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</a:br>
          <a: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  <a:t>  </a:t>
          </a:r>
          <a:r>
            <a:rPr lang="el-GR" sz="2400" kern="1200" dirty="0">
              <a:solidFill>
                <a:schemeClr val="tx1"/>
              </a:solidFill>
              <a:latin typeface="Averta" panose="00000500000000000000" pitchFamily="50" charset="-95"/>
            </a:rPr>
            <a:t>-</a:t>
          </a:r>
          <a:r>
            <a:rPr lang="el-GR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Averta" panose="00000500000000000000" pitchFamily="50" charset="-95"/>
            </a:rPr>
            <a:t> </a:t>
          </a:r>
          <a:r>
            <a:rPr lang="el-GR" sz="2800" kern="1200" dirty="0">
              <a:latin typeface="Averta" panose="00000500000000000000" pitchFamily="50" charset="-95"/>
            </a:rPr>
            <a:t>Εθνικός Διαδικτυακός Πληροφοριακός Κόμβος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13</a:t>
          </a:r>
          <a:r>
            <a:rPr lang="en-US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l-GR" sz="2800" b="1" u="none" kern="1200" dirty="0">
              <a:solidFill>
                <a:schemeClr val="tx1"/>
              </a:solidFill>
              <a:latin typeface="Averta" panose="00000500000000000000" pitchFamily="50" charset="-95"/>
            </a:rPr>
            <a:t>περιφερειακά επιμορφωτικά σεμινάρια </a:t>
          </a:r>
          <a:r>
            <a:rPr lang="el-GR" sz="2800" b="0" u="none" kern="1200" dirty="0">
              <a:solidFill>
                <a:schemeClr val="tx1"/>
              </a:solidFill>
              <a:latin typeface="Averta" panose="00000500000000000000" pitchFamily="50" charset="-95"/>
            </a:rPr>
            <a:t>διάρκειας 3 ημερών &amp; 2 σεμινάρια σε εθνικό επίπεδο</a:t>
          </a:r>
          <a:r>
            <a:rPr lang="en-US" sz="2800" kern="1200" dirty="0">
              <a:latin typeface="Averta" panose="00000500000000000000" pitchFamily="50" charset="-95"/>
            </a:rPr>
            <a:t>.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verta" panose="00000500000000000000" pitchFamily="50" charset="-95"/>
            </a:rPr>
            <a:t>16 </a:t>
          </a:r>
          <a:r>
            <a:rPr lang="el-GR" sz="2800" kern="1200" dirty="0">
              <a:latin typeface="Averta" panose="00000500000000000000" pitchFamily="50" charset="-95"/>
            </a:rPr>
            <a:t>συναντήσεις με ιδιωτικούς φορείς για την ενσωμάτωση της ΠΚΑ σε 10 επιχειρηματικά σχέδια</a:t>
          </a:r>
          <a:endParaRPr lang="el-GR" sz="2400" kern="1200" dirty="0">
            <a:solidFill>
              <a:prstClr val="black">
                <a:lumMod val="50000"/>
                <a:lumOff val="50000"/>
              </a:prstClr>
            </a:solidFill>
            <a:latin typeface="Averta" panose="00000500000000000000" pitchFamily="50" charset="-95"/>
            <a:ea typeface="+mn-ea"/>
            <a:cs typeface="+mn-cs"/>
          </a:endParaRPr>
        </a:p>
      </dsp:txBody>
      <dsp:txXfrm rot="-5400000">
        <a:off x="5415138" y="5779363"/>
        <a:ext cx="18731275" cy="3055911"/>
      </dsp:txXfrm>
    </dsp:sp>
    <dsp:sp modelId="{ECD0B80E-119B-4A11-B785-39AA2DD138E4}">
      <dsp:nvSpPr>
        <dsp:cNvPr id="0" name=""/>
        <dsp:cNvSpPr/>
      </dsp:nvSpPr>
      <dsp:spPr>
        <a:xfrm>
          <a:off x="1510909" y="6085414"/>
          <a:ext cx="3904228" cy="24438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</a:rPr>
            <a:t>Επαγγελματικές ομάδες </a:t>
          </a:r>
        </a:p>
      </dsp:txBody>
      <dsp:txXfrm>
        <a:off x="1630206" y="6204711"/>
        <a:ext cx="3665634" cy="2205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86ADA-9E59-4FD8-B20C-3F1615F0C7CA}">
      <dsp:nvSpPr>
        <dsp:cNvPr id="0" name=""/>
        <dsp:cNvSpPr/>
      </dsp:nvSpPr>
      <dsp:spPr>
        <a:xfrm rot="2563539">
          <a:off x="7343259" y="7200028"/>
          <a:ext cx="1539017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539017" y="21796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11D08-2CFD-4C0B-BD86-A9AEE3E6FCAB}">
      <dsp:nvSpPr>
        <dsp:cNvPr id="0" name=""/>
        <dsp:cNvSpPr/>
      </dsp:nvSpPr>
      <dsp:spPr>
        <a:xfrm rot="21466374">
          <a:off x="7546908" y="4992545"/>
          <a:ext cx="1509250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509250" y="21796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4282-BF4A-4241-AB7E-971FC2320BAE}">
      <dsp:nvSpPr>
        <dsp:cNvPr id="0" name=""/>
        <dsp:cNvSpPr/>
      </dsp:nvSpPr>
      <dsp:spPr>
        <a:xfrm rot="19036461">
          <a:off x="7343259" y="2977538"/>
          <a:ext cx="1539017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539017" y="21796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827CA-5B4A-4160-A2FF-CD9D70886AFF}">
      <dsp:nvSpPr>
        <dsp:cNvPr id="0" name=""/>
        <dsp:cNvSpPr/>
      </dsp:nvSpPr>
      <dsp:spPr>
        <a:xfrm>
          <a:off x="3368903" y="2652594"/>
          <a:ext cx="4915971" cy="4915971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5B553-4993-4190-8FF9-BC6EE15C39ED}">
      <dsp:nvSpPr>
        <dsp:cNvPr id="0" name=""/>
        <dsp:cNvSpPr/>
      </dsp:nvSpPr>
      <dsp:spPr>
        <a:xfrm>
          <a:off x="8286664" y="1811"/>
          <a:ext cx="2949582" cy="2949582"/>
        </a:xfrm>
        <a:prstGeom prst="ellipse">
          <a:avLst/>
        </a:prstGeom>
        <a:noFill/>
        <a:ln w="12700" cap="flat" cmpd="sng" algn="ctr">
          <a:solidFill>
            <a:srgbClr val="2E50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400" b="1" kern="1200" dirty="0">
              <a:solidFill>
                <a:srgbClr val="2E5096"/>
              </a:solidFill>
              <a:latin typeface="Averta" panose="00000500000000000000" pitchFamily="50" charset="-95"/>
            </a:rPr>
            <a:t>Ελλάδα</a:t>
          </a:r>
        </a:p>
      </dsp:txBody>
      <dsp:txXfrm>
        <a:off x="8718620" y="433767"/>
        <a:ext cx="2085670" cy="2085670"/>
      </dsp:txXfrm>
    </dsp:sp>
    <dsp:sp modelId="{C4089955-BC5E-4AD2-89C4-9AB67557177E}">
      <dsp:nvSpPr>
        <dsp:cNvPr id="0" name=""/>
        <dsp:cNvSpPr/>
      </dsp:nvSpPr>
      <dsp:spPr>
        <a:xfrm>
          <a:off x="11531205" y="1811"/>
          <a:ext cx="4424374" cy="2949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l-GR" sz="2800" b="0" kern="1200" dirty="0">
              <a:solidFill>
                <a:srgbClr val="2E5096"/>
              </a:solidFill>
              <a:latin typeface="Averta" panose="00000500000000000000" pitchFamily="50" charset="-95"/>
            </a:rPr>
            <a:t>«</a:t>
          </a: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Ακόλουθοι» πιλοτικών εφαρμογών 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(min 4 </a:t>
          </a: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περιφέρειες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, 10 </a:t>
          </a: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δήμοι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)</a:t>
          </a:r>
          <a:endParaRPr lang="el-GR" sz="2800" b="1" kern="1200" dirty="0">
            <a:solidFill>
              <a:srgbClr val="2E5096"/>
            </a:solidFill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Οδηγίες 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&amp;</a:t>
          </a: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 Εγχειρίδια 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(</a:t>
          </a: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ΕΛ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/</a:t>
          </a:r>
          <a:r>
            <a:rPr lang="el-GR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ΑΓ</a:t>
          </a:r>
          <a:r>
            <a:rPr lang="en-US" sz="2800" b="1" kern="1200" dirty="0">
              <a:solidFill>
                <a:srgbClr val="2E5096"/>
              </a:solidFill>
              <a:latin typeface="Averta" panose="00000500000000000000" pitchFamily="50" charset="-95"/>
            </a:rPr>
            <a:t>)</a:t>
          </a:r>
          <a:endParaRPr lang="el-GR" sz="2800" b="1" kern="1200" dirty="0">
            <a:solidFill>
              <a:srgbClr val="2E5096"/>
            </a:solidFill>
            <a:latin typeface="Averta" panose="00000500000000000000" pitchFamily="50" charset="-95"/>
          </a:endParaRPr>
        </a:p>
      </dsp:txBody>
      <dsp:txXfrm>
        <a:off x="11531205" y="1811"/>
        <a:ext cx="4424374" cy="2949582"/>
      </dsp:txXfrm>
    </dsp:sp>
    <dsp:sp modelId="{1DE89EC4-1E07-40D7-A585-3D3D93F755FB}">
      <dsp:nvSpPr>
        <dsp:cNvPr id="0" name=""/>
        <dsp:cNvSpPr/>
      </dsp:nvSpPr>
      <dsp:spPr>
        <a:xfrm>
          <a:off x="9054475" y="3452914"/>
          <a:ext cx="2949582" cy="2949582"/>
        </a:xfrm>
        <a:prstGeom prst="ellipse">
          <a:avLst/>
        </a:prstGeom>
        <a:noFill/>
        <a:ln w="12700" cap="flat" cmpd="sng" algn="ctr">
          <a:solidFill>
            <a:srgbClr val="2E50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400" b="1" kern="1200" dirty="0">
              <a:solidFill>
                <a:srgbClr val="2E5096"/>
              </a:solidFill>
              <a:latin typeface="Averta" panose="00000500000000000000" pitchFamily="50" charset="-95"/>
            </a:rPr>
            <a:t>Ε.Ε.</a:t>
          </a:r>
        </a:p>
      </dsp:txBody>
      <dsp:txXfrm>
        <a:off x="9486431" y="3884870"/>
        <a:ext cx="2085670" cy="2085670"/>
      </dsp:txXfrm>
    </dsp:sp>
    <dsp:sp modelId="{D1B9B962-ECDE-4384-9ADD-517244E001A4}">
      <dsp:nvSpPr>
        <dsp:cNvPr id="0" name=""/>
        <dsp:cNvSpPr/>
      </dsp:nvSpPr>
      <dsp:spPr>
        <a:xfrm>
          <a:off x="12299016" y="3452914"/>
          <a:ext cx="4424374" cy="2949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l-GR" sz="2400" b="0" kern="120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Δικτύωση </a:t>
          </a: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(</a:t>
          </a: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άλλες αρχές ΠΚΑ, έργα, εκδηλώσεις) 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5 </a:t>
          </a: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ευρωπαϊκά θεματικά </a:t>
          </a: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workshops</a:t>
          </a: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 στο πλαίσιο διεθνών εκδηλώσεων </a:t>
          </a:r>
        </a:p>
      </dsp:txBody>
      <dsp:txXfrm>
        <a:off x="12299016" y="3452914"/>
        <a:ext cx="4424374" cy="2949582"/>
      </dsp:txXfrm>
    </dsp:sp>
    <dsp:sp modelId="{5C998CBA-E0E0-48D9-9FE7-6EE1AA520BBE}">
      <dsp:nvSpPr>
        <dsp:cNvPr id="0" name=""/>
        <dsp:cNvSpPr/>
      </dsp:nvSpPr>
      <dsp:spPr>
        <a:xfrm>
          <a:off x="8286664" y="7269766"/>
          <a:ext cx="2949582" cy="2949582"/>
        </a:xfrm>
        <a:prstGeom prst="ellipse">
          <a:avLst/>
        </a:prstGeom>
        <a:noFill/>
        <a:ln w="12700" cap="flat" cmpd="sng" algn="ctr">
          <a:solidFill>
            <a:srgbClr val="2E50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400" b="1" kern="1200" dirty="0">
              <a:solidFill>
                <a:srgbClr val="2E5096"/>
              </a:solidFill>
              <a:latin typeface="Averta" panose="00000500000000000000" pitchFamily="50" charset="-95"/>
            </a:rPr>
            <a:t>Αν.</a:t>
          </a:r>
          <a:r>
            <a:rPr lang="en-US" sz="2400" b="1" kern="1200" dirty="0">
              <a:solidFill>
                <a:srgbClr val="2E5096"/>
              </a:solidFill>
              <a:latin typeface="Averta" panose="00000500000000000000" pitchFamily="50" charset="-95"/>
            </a:rPr>
            <a:t> </a:t>
          </a:r>
          <a:r>
            <a:rPr lang="el-GR" sz="2400" b="1" kern="1200" dirty="0">
              <a:solidFill>
                <a:srgbClr val="2E5096"/>
              </a:solidFill>
              <a:latin typeface="Averta" panose="00000500000000000000" pitchFamily="50" charset="-95"/>
            </a:rPr>
            <a:t>Μεσόγειος</a:t>
          </a:r>
        </a:p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l-GR" sz="2400" b="1" kern="1200" dirty="0">
              <a:solidFill>
                <a:srgbClr val="2E5096"/>
              </a:solidFill>
              <a:latin typeface="Averta" panose="00000500000000000000" pitchFamily="50" charset="-95"/>
            </a:rPr>
            <a:t>Βαλκάνια</a:t>
          </a:r>
        </a:p>
      </dsp:txBody>
      <dsp:txXfrm>
        <a:off x="8718620" y="7701722"/>
        <a:ext cx="2085670" cy="2085670"/>
      </dsp:txXfrm>
    </dsp:sp>
    <dsp:sp modelId="{E7EF5A83-0385-44F4-B677-36F0DF853FB3}">
      <dsp:nvSpPr>
        <dsp:cNvPr id="0" name=""/>
        <dsp:cNvSpPr/>
      </dsp:nvSpPr>
      <dsp:spPr>
        <a:xfrm>
          <a:off x="11531205" y="7269766"/>
          <a:ext cx="4424374" cy="2949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Διοργάνωση </a:t>
          </a: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Workshops </a:t>
          </a:r>
          <a:endParaRPr lang="el-GR" sz="2400" b="0" kern="120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Τριμερείς συμφωνίες με Κύπρο, Αίγυπτο, Ισραήλ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Union for the Mediterranean, UNEP/MAP</a:t>
          </a:r>
          <a:endParaRPr lang="el-GR" sz="2400" b="0" kern="120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l-GR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‘</a:t>
          </a:r>
          <a:r>
            <a:rPr lang="el-GR" sz="2400" b="0" kern="1200" dirty="0" err="1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Αλλα</a:t>
          </a: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 Med</a:t>
          </a:r>
          <a:r>
            <a:rPr lang="el-GR" sz="2400" b="0" kern="1200" dirty="0">
              <a:solidFill>
                <a:schemeClr val="tx1"/>
              </a:solidFill>
              <a:latin typeface="Averta" panose="00000500000000000000" pitchFamily="50" charset="-95"/>
            </a:rPr>
            <a:t> &amp;</a:t>
          </a:r>
          <a:r>
            <a:rPr lang="en-US" sz="2400" b="0" kern="1200" dirty="0">
              <a:solidFill>
                <a:schemeClr val="tx1"/>
              </a:solidFill>
              <a:latin typeface="Averta" panose="00000500000000000000" pitchFamily="50" charset="-95"/>
            </a:rPr>
            <a:t> </a:t>
          </a:r>
          <a:r>
            <a:rPr lang="en-US" sz="2400" b="0" kern="1200" dirty="0">
              <a:solidFill>
                <a:schemeClr val="bg2">
                  <a:lumMod val="25000"/>
                </a:schemeClr>
              </a:solidFill>
              <a:latin typeface="Averta" panose="00000500000000000000" pitchFamily="50" charset="-95"/>
            </a:rPr>
            <a:t>LIFE-IPs</a:t>
          </a:r>
          <a:endParaRPr lang="el-GR" sz="2400" b="0" kern="1200" dirty="0">
            <a:solidFill>
              <a:schemeClr val="bg2">
                <a:lumMod val="25000"/>
              </a:schemeClr>
            </a:solidFill>
            <a:latin typeface="Averta" panose="00000500000000000000" pitchFamily="50" charset="-95"/>
          </a:endParaRPr>
        </a:p>
      </dsp:txBody>
      <dsp:txXfrm>
        <a:off x="11531205" y="7269766"/>
        <a:ext cx="4424374" cy="29495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712E8-09AF-45DA-946A-2181F37A91D3}">
      <dsp:nvSpPr>
        <dsp:cNvPr id="0" name=""/>
        <dsp:cNvSpPr/>
      </dsp:nvSpPr>
      <dsp:spPr>
        <a:xfrm>
          <a:off x="4489" y="984825"/>
          <a:ext cx="3572829" cy="2764800"/>
        </a:xfrm>
        <a:prstGeom prst="roundRect">
          <a:avLst>
            <a:gd name="adj" fmla="val 10000"/>
          </a:avLst>
        </a:prstGeom>
        <a:solidFill>
          <a:srgbClr val="68B259"/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</a:rPr>
            <a:t>ΔΡΑΣΗ Α.4 </a:t>
          </a:r>
          <a:br>
            <a:rPr lang="el-GR" sz="2800" kern="1200" dirty="0">
              <a:latin typeface="Averta" panose="00000500000000000000" pitchFamily="50" charset="-95"/>
            </a:rPr>
          </a:br>
          <a:r>
            <a:rPr lang="el-GR" sz="2800" kern="1200" dirty="0">
              <a:latin typeface="Averta" panose="00000500000000000000" pitchFamily="50" charset="-95"/>
            </a:rPr>
            <a:t>2019-2020</a:t>
          </a:r>
        </a:p>
      </dsp:txBody>
      <dsp:txXfrm>
        <a:off x="4489" y="984825"/>
        <a:ext cx="3572829" cy="1429131"/>
      </dsp:txXfrm>
    </dsp:sp>
    <dsp:sp modelId="{4939755D-F367-46E2-B5AF-CB1ACE98E965}">
      <dsp:nvSpPr>
        <dsp:cNvPr id="0" name=""/>
        <dsp:cNvSpPr/>
      </dsp:nvSpPr>
      <dsp:spPr>
        <a:xfrm>
          <a:off x="736274" y="2413957"/>
          <a:ext cx="3572829" cy="66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800" kern="1200" dirty="0"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</a:rPr>
            <a:t>Χρήση κλιματικών μοντέλων για την παραγωγή κλιματικών προβολών υψηλής χωρικής ανάλυσης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800" kern="1200" dirty="0">
            <a:latin typeface="Averta" panose="00000500000000000000" pitchFamily="50" charset="-95"/>
          </a:endParaRPr>
        </a:p>
      </dsp:txBody>
      <dsp:txXfrm>
        <a:off x="840919" y="2518602"/>
        <a:ext cx="3363539" cy="6414710"/>
      </dsp:txXfrm>
    </dsp:sp>
    <dsp:sp modelId="{7697CA80-D58B-4805-8E9C-B2C7533EE1A7}">
      <dsp:nvSpPr>
        <dsp:cNvPr id="0" name=""/>
        <dsp:cNvSpPr/>
      </dsp:nvSpPr>
      <dsp:spPr>
        <a:xfrm>
          <a:off x="4118947" y="1254625"/>
          <a:ext cx="1148251" cy="88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kern="1200">
            <a:latin typeface="Averta" panose="00000500000000000000" pitchFamily="50" charset="-95"/>
          </a:endParaRPr>
        </a:p>
      </dsp:txBody>
      <dsp:txXfrm>
        <a:off x="4118947" y="1432531"/>
        <a:ext cx="881392" cy="533719"/>
      </dsp:txXfrm>
    </dsp:sp>
    <dsp:sp modelId="{AA95721E-D9FD-49EE-BF0E-3965E19B47EC}">
      <dsp:nvSpPr>
        <dsp:cNvPr id="0" name=""/>
        <dsp:cNvSpPr/>
      </dsp:nvSpPr>
      <dsp:spPr>
        <a:xfrm>
          <a:off x="5743831" y="984825"/>
          <a:ext cx="3572829" cy="2764800"/>
        </a:xfrm>
        <a:prstGeom prst="roundRect">
          <a:avLst>
            <a:gd name="adj" fmla="val 10000"/>
          </a:avLst>
        </a:prstGeom>
        <a:solidFill>
          <a:srgbClr val="68B259"/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</a:rPr>
            <a:t>ΥΠΟΔΡΑΣΗ </a:t>
          </a:r>
          <a:r>
            <a:rPr lang="en-US" sz="2800" b="1" kern="1200" dirty="0">
              <a:latin typeface="Averta" panose="00000500000000000000" pitchFamily="50" charset="-95"/>
            </a:rPr>
            <a:t>C1.3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rta" panose="00000500000000000000" pitchFamily="50" charset="-95"/>
            </a:rPr>
            <a:t>2021-2024 </a:t>
          </a:r>
          <a:br>
            <a:rPr lang="en-US" sz="2800" kern="1200" dirty="0">
              <a:latin typeface="Averta" panose="00000500000000000000" pitchFamily="50" charset="-95"/>
            </a:rPr>
          </a:br>
          <a:endParaRPr lang="el-GR" sz="2800" kern="1200" dirty="0">
            <a:latin typeface="Averta" panose="00000500000000000000" pitchFamily="50" charset="-95"/>
          </a:endParaRPr>
        </a:p>
      </dsp:txBody>
      <dsp:txXfrm>
        <a:off x="5743831" y="984825"/>
        <a:ext cx="3572829" cy="1429131"/>
      </dsp:txXfrm>
    </dsp:sp>
    <dsp:sp modelId="{77A4A505-8171-4140-B52D-09479E4B0F42}">
      <dsp:nvSpPr>
        <dsp:cNvPr id="0" name=""/>
        <dsp:cNvSpPr/>
      </dsp:nvSpPr>
      <dsp:spPr>
        <a:xfrm>
          <a:off x="6167601" y="2413957"/>
          <a:ext cx="4188856" cy="66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0" kern="1200" dirty="0" err="1">
              <a:latin typeface="Averta" panose="00000500000000000000" pitchFamily="50" charset="-95"/>
              <a:ea typeface="+mn-ea"/>
              <a:cs typeface="+mn-cs"/>
            </a:rPr>
            <a:t>Επικαιροποίηση</a:t>
          </a:r>
          <a:r>
            <a:rPr lang="el-GR" sz="2800" b="0" kern="1200" dirty="0">
              <a:latin typeface="Averta" panose="00000500000000000000" pitchFamily="50" charset="-95"/>
              <a:ea typeface="+mn-ea"/>
              <a:cs typeface="+mn-cs"/>
            </a:rPr>
            <a:t> μελέτης «Οι περιβαλλοντικές, οικονομικές και κοινωνικές επιπτώσεις της κλιματικής αλλαγής</a:t>
          </a:r>
          <a:r>
            <a:rPr lang="en-US" sz="2800" b="0" kern="1200" dirty="0">
              <a:latin typeface="Averta" panose="00000500000000000000" pitchFamily="50" charset="-95"/>
              <a:ea typeface="+mn-ea"/>
              <a:cs typeface="+mn-cs"/>
            </a:rPr>
            <a:t> </a:t>
          </a:r>
          <a:r>
            <a:rPr lang="el-GR" sz="2800" b="0" kern="1200" dirty="0">
              <a:latin typeface="Averta" panose="00000500000000000000" pitchFamily="50" charset="-95"/>
              <a:ea typeface="+mn-ea"/>
              <a:cs typeface="+mn-cs"/>
            </a:rPr>
            <a:t>στην Ελλάδα</a:t>
          </a:r>
          <a:r>
            <a:rPr lang="en-US" sz="2800" b="0" kern="1200" dirty="0">
              <a:latin typeface="Averta" panose="00000500000000000000" pitchFamily="50" charset="-95"/>
              <a:ea typeface="+mn-ea"/>
              <a:cs typeface="+mn-cs"/>
            </a:rPr>
            <a:t> (</a:t>
          </a:r>
          <a:r>
            <a:rPr lang="el-GR" sz="2800" b="0" kern="1200" dirty="0" err="1">
              <a:latin typeface="Averta" panose="00000500000000000000" pitchFamily="50" charset="-95"/>
              <a:ea typeface="+mn-ea"/>
              <a:cs typeface="+mn-cs"/>
            </a:rPr>
            <a:t>ΤτΕ</a:t>
          </a:r>
          <a:r>
            <a:rPr lang="el-GR" sz="2800" b="0" kern="1200" dirty="0">
              <a:latin typeface="Averta" panose="00000500000000000000" pitchFamily="50" charset="-95"/>
              <a:ea typeface="+mn-ea"/>
              <a:cs typeface="+mn-cs"/>
            </a:rPr>
            <a:t>,</a:t>
          </a:r>
          <a:r>
            <a:rPr lang="en-US" sz="2800" b="0" kern="1200" dirty="0">
              <a:latin typeface="Averta" panose="00000500000000000000" pitchFamily="50" charset="-95"/>
              <a:ea typeface="+mn-ea"/>
              <a:cs typeface="+mn-cs"/>
            </a:rPr>
            <a:t> 2011</a:t>
          </a:r>
          <a:r>
            <a:rPr lang="el-GR" sz="2800" b="0" kern="1200" dirty="0">
              <a:latin typeface="Averta" panose="00000500000000000000" pitchFamily="50" charset="-95"/>
              <a:ea typeface="+mn-ea"/>
              <a:cs typeface="+mn-cs"/>
            </a:rPr>
            <a:t>)»</a:t>
          </a:r>
          <a:endParaRPr lang="el-GR" sz="2800" kern="1200" dirty="0">
            <a:latin typeface="Averta" panose="00000500000000000000" pitchFamily="50" charset="-95"/>
          </a:endParaRPr>
        </a:p>
      </dsp:txBody>
      <dsp:txXfrm>
        <a:off x="6290288" y="2536644"/>
        <a:ext cx="3943482" cy="6378626"/>
      </dsp:txXfrm>
    </dsp:sp>
    <dsp:sp modelId="{97C9CAA0-E518-46D1-ADBE-C8F2FAC8D292}">
      <dsp:nvSpPr>
        <dsp:cNvPr id="0" name=""/>
        <dsp:cNvSpPr/>
      </dsp:nvSpPr>
      <dsp:spPr>
        <a:xfrm>
          <a:off x="9935291" y="1254625"/>
          <a:ext cx="1311498" cy="88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kern="1200">
            <a:latin typeface="Averta" panose="00000500000000000000" pitchFamily="50" charset="-95"/>
          </a:endParaRPr>
        </a:p>
      </dsp:txBody>
      <dsp:txXfrm>
        <a:off x="9935291" y="1432531"/>
        <a:ext cx="1044639" cy="533719"/>
      </dsp:txXfrm>
    </dsp:sp>
    <dsp:sp modelId="{736B3099-75C4-4191-8D94-93B433C74C85}">
      <dsp:nvSpPr>
        <dsp:cNvPr id="0" name=""/>
        <dsp:cNvSpPr/>
      </dsp:nvSpPr>
      <dsp:spPr>
        <a:xfrm>
          <a:off x="11791186" y="984825"/>
          <a:ext cx="4138729" cy="2764800"/>
        </a:xfrm>
        <a:prstGeom prst="roundRect">
          <a:avLst>
            <a:gd name="adj" fmla="val 10000"/>
          </a:avLst>
        </a:prstGeom>
        <a:solidFill>
          <a:srgbClr val="68B259"/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</a:rPr>
            <a:t>ΥΠΟΔΡΑΣΗ </a:t>
          </a:r>
          <a:r>
            <a:rPr lang="en-US" sz="2800" b="1" kern="1200" dirty="0">
              <a:latin typeface="Averta" panose="00000500000000000000" pitchFamily="50" charset="-95"/>
            </a:rPr>
            <a:t>C</a:t>
          </a:r>
          <a:r>
            <a:rPr lang="el-GR" sz="2800" b="1" kern="1200" dirty="0">
              <a:latin typeface="Averta" panose="00000500000000000000" pitchFamily="50" charset="-95"/>
            </a:rPr>
            <a:t>1.5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Averta" panose="00000500000000000000" pitchFamily="50" charset="-95"/>
            </a:rPr>
            <a:t>2024(ΕΞ2)-2025 (ΕΞ1)</a:t>
          </a:r>
        </a:p>
      </dsp:txBody>
      <dsp:txXfrm>
        <a:off x="11791186" y="984825"/>
        <a:ext cx="4138729" cy="1429131"/>
      </dsp:txXfrm>
    </dsp:sp>
    <dsp:sp modelId="{F9A84371-DCB3-4879-BFBC-94AAA81E8F8B}">
      <dsp:nvSpPr>
        <dsp:cNvPr id="0" name=""/>
        <dsp:cNvSpPr/>
      </dsp:nvSpPr>
      <dsp:spPr>
        <a:xfrm>
          <a:off x="12805920" y="2413957"/>
          <a:ext cx="3572829" cy="66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  <a:ea typeface="+mn-ea"/>
              <a:cs typeface="+mn-cs"/>
            </a:rPr>
            <a:t>Έκθεση αξιολόγησης ΕΣΠΚΑ</a:t>
          </a:r>
          <a:endParaRPr lang="el-GR" sz="2800" kern="1200" dirty="0">
            <a:latin typeface="Averta" panose="00000500000000000000" pitchFamily="50" charset="-95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latin typeface="Averta" panose="00000500000000000000" pitchFamily="50" charset="-95"/>
              <a:ea typeface="+mn-ea"/>
              <a:cs typeface="+mn-cs"/>
            </a:rPr>
            <a:t>Κατευθύνσεις και προτάσεις για την αξιολόγηση των 13 </a:t>
          </a:r>
          <a:r>
            <a:rPr lang="el-GR" sz="2800" kern="1200" dirty="0" err="1">
              <a:latin typeface="Averta" panose="00000500000000000000" pitchFamily="50" charset="-95"/>
              <a:ea typeface="+mn-ea"/>
              <a:cs typeface="+mn-cs"/>
            </a:rPr>
            <a:t>ΠεΣΠΚΑ</a:t>
          </a:r>
          <a:endParaRPr lang="el-GR" sz="2800" kern="1200" dirty="0">
            <a:latin typeface="Averta" panose="00000500000000000000" pitchFamily="50" charset="-95"/>
            <a:ea typeface="+mn-ea"/>
            <a:cs typeface="+mn-cs"/>
          </a:endParaRPr>
        </a:p>
      </dsp:txBody>
      <dsp:txXfrm>
        <a:off x="12910565" y="2518602"/>
        <a:ext cx="3363539" cy="6414710"/>
      </dsp:txXfrm>
    </dsp:sp>
    <dsp:sp modelId="{B01A107E-2D9F-4C7C-820A-DB204CFD2845}">
      <dsp:nvSpPr>
        <dsp:cNvPr id="0" name=""/>
        <dsp:cNvSpPr/>
      </dsp:nvSpPr>
      <dsp:spPr>
        <a:xfrm>
          <a:off x="16400806" y="1254625"/>
          <a:ext cx="998287" cy="88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800" kern="1200">
            <a:latin typeface="Averta" panose="00000500000000000000" pitchFamily="50" charset="-95"/>
          </a:endParaRPr>
        </a:p>
      </dsp:txBody>
      <dsp:txXfrm>
        <a:off x="16400806" y="1432531"/>
        <a:ext cx="731428" cy="533719"/>
      </dsp:txXfrm>
    </dsp:sp>
    <dsp:sp modelId="{49963325-0508-4B2F-9A45-B2926C01BF32}">
      <dsp:nvSpPr>
        <dsp:cNvPr id="0" name=""/>
        <dsp:cNvSpPr/>
      </dsp:nvSpPr>
      <dsp:spPr>
        <a:xfrm>
          <a:off x="17813477" y="984825"/>
          <a:ext cx="3572829" cy="2764800"/>
        </a:xfrm>
        <a:prstGeom prst="roundRect">
          <a:avLst>
            <a:gd name="adj" fmla="val 10000"/>
          </a:avLst>
        </a:prstGeom>
        <a:solidFill>
          <a:srgbClr val="68B259"/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latin typeface="Averta" panose="00000500000000000000" pitchFamily="50" charset="-95"/>
              <a:ea typeface="+mn-ea"/>
              <a:cs typeface="+mn-cs"/>
            </a:rPr>
            <a:t>ΥΠΟΔΡΑΣΗ </a:t>
          </a:r>
          <a:r>
            <a:rPr lang="en-US" sz="2800" b="1" kern="1200" dirty="0">
              <a:latin typeface="Averta" panose="00000500000000000000" pitchFamily="50" charset="-95"/>
              <a:ea typeface="+mn-ea"/>
              <a:cs typeface="+mn-cs"/>
            </a:rPr>
            <a:t>C1.5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verta" panose="00000500000000000000" pitchFamily="50" charset="-95"/>
              <a:ea typeface="+mn-ea"/>
              <a:cs typeface="+mn-cs"/>
            </a:rPr>
            <a:t>2025 (</a:t>
          </a:r>
          <a:r>
            <a:rPr lang="el-GR" sz="2800" kern="1200" dirty="0">
              <a:latin typeface="Averta" panose="00000500000000000000" pitchFamily="50" charset="-95"/>
              <a:ea typeface="+mn-ea"/>
              <a:cs typeface="+mn-cs"/>
            </a:rPr>
            <a:t>ΕΞ.2)-2026</a:t>
          </a:r>
        </a:p>
      </dsp:txBody>
      <dsp:txXfrm>
        <a:off x="17813477" y="984825"/>
        <a:ext cx="3572829" cy="1429131"/>
      </dsp:txXfrm>
    </dsp:sp>
    <dsp:sp modelId="{793C686E-5182-4305-BD18-D80A370169F9}">
      <dsp:nvSpPr>
        <dsp:cNvPr id="0" name=""/>
        <dsp:cNvSpPr/>
      </dsp:nvSpPr>
      <dsp:spPr>
        <a:xfrm>
          <a:off x="18545261" y="2413957"/>
          <a:ext cx="3572829" cy="66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B25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800" kern="1200" dirty="0">
            <a:solidFill>
              <a:schemeClr val="tx1"/>
            </a:solidFill>
            <a:latin typeface="Averta" panose="00000500000000000000" pitchFamily="50" charset="-95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Ομάδες εργασίας αναθεώρησης ΕΣΠΚΑ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Επίσημη διαδικασία αναθεώρησης &amp; έγκρισης ΕΣΠΚΑ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solidFill>
                <a:schemeClr val="tx1"/>
              </a:solidFill>
              <a:latin typeface="Averta" panose="00000500000000000000" pitchFamily="50" charset="-95"/>
              <a:ea typeface="+mn-ea"/>
              <a:cs typeface="+mn-cs"/>
            </a:rPr>
            <a:t>Εκκίνηση διαδικασιών αναθεώρησης ΠεΣΠΚΑ από τις 13 Περιφέρειες</a:t>
          </a:r>
        </a:p>
      </dsp:txBody>
      <dsp:txXfrm>
        <a:off x="18649906" y="2518602"/>
        <a:ext cx="3363539" cy="64147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AEE5D-1FB2-4758-9208-0C1447F1E411}">
      <dsp:nvSpPr>
        <dsp:cNvPr id="0" name=""/>
        <dsp:cNvSpPr/>
      </dsp:nvSpPr>
      <dsp:spPr>
        <a:xfrm>
          <a:off x="7170292" y="4408644"/>
          <a:ext cx="5388343" cy="5388343"/>
        </a:xfrm>
        <a:prstGeom prst="gear9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verta" panose="00000500000000000000" pitchFamily="50" charset="-95"/>
            </a:rPr>
            <a:t>Υλοποίηση ΕΣΠΚΑ</a:t>
          </a:r>
        </a:p>
      </dsp:txBody>
      <dsp:txXfrm>
        <a:off x="8253589" y="5670838"/>
        <a:ext cx="3221749" cy="2769719"/>
      </dsp:txXfrm>
    </dsp:sp>
    <dsp:sp modelId="{A3A62594-98A2-4B33-8A91-8CFB383056B3}">
      <dsp:nvSpPr>
        <dsp:cNvPr id="0" name=""/>
        <dsp:cNvSpPr/>
      </dsp:nvSpPr>
      <dsp:spPr>
        <a:xfrm>
          <a:off x="4035255" y="3135036"/>
          <a:ext cx="3918795" cy="3918795"/>
        </a:xfrm>
        <a:prstGeom prst="gear6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Averta" panose="00000500000000000000" pitchFamily="50" charset="-95"/>
            </a:rPr>
            <a:t>Έργο </a:t>
          </a:r>
          <a:r>
            <a:rPr lang="en-US" sz="2400" b="1" kern="1200" dirty="0">
              <a:latin typeface="Averta" panose="00000500000000000000" pitchFamily="50" charset="-95"/>
            </a:rPr>
            <a:t>LIFE-IP AdaptInGR</a:t>
          </a:r>
          <a:endParaRPr lang="el-GR" sz="2400" b="1" kern="1200" dirty="0">
            <a:latin typeface="Averta" panose="00000500000000000000" pitchFamily="50" charset="-95"/>
          </a:endParaRPr>
        </a:p>
      </dsp:txBody>
      <dsp:txXfrm>
        <a:off x="5021823" y="4127567"/>
        <a:ext cx="1945659" cy="1933733"/>
      </dsp:txXfrm>
    </dsp:sp>
    <dsp:sp modelId="{2CC2DE45-4286-45C2-8249-39C805C032AD}">
      <dsp:nvSpPr>
        <dsp:cNvPr id="0" name=""/>
        <dsp:cNvSpPr/>
      </dsp:nvSpPr>
      <dsp:spPr>
        <a:xfrm rot="20700000">
          <a:off x="6230181" y="431467"/>
          <a:ext cx="3839619" cy="3839619"/>
        </a:xfrm>
        <a:prstGeom prst="gear6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 err="1">
              <a:latin typeface="Averta" panose="00000500000000000000" pitchFamily="50" charset="-95"/>
            </a:rPr>
            <a:t>Συμπληρωμα-τικοί</a:t>
          </a:r>
          <a:r>
            <a:rPr lang="el-GR" sz="2400" b="1" kern="1200" dirty="0">
              <a:latin typeface="Averta" panose="00000500000000000000" pitchFamily="50" charset="-95"/>
            </a:rPr>
            <a:t> Πόροι</a:t>
          </a:r>
        </a:p>
      </dsp:txBody>
      <dsp:txXfrm rot="-20700000">
        <a:off x="7072322" y="1273608"/>
        <a:ext cx="2155337" cy="2155337"/>
      </dsp:txXfrm>
    </dsp:sp>
    <dsp:sp modelId="{A40A89F3-3541-4036-AB99-8D11F66A4558}">
      <dsp:nvSpPr>
        <dsp:cNvPr id="0" name=""/>
        <dsp:cNvSpPr/>
      </dsp:nvSpPr>
      <dsp:spPr>
        <a:xfrm>
          <a:off x="6820595" y="3558273"/>
          <a:ext cx="6897079" cy="6897079"/>
        </a:xfrm>
        <a:prstGeom prst="circularArrow">
          <a:avLst>
            <a:gd name="adj1" fmla="val 4688"/>
            <a:gd name="adj2" fmla="val 299029"/>
            <a:gd name="adj3" fmla="val 2577395"/>
            <a:gd name="adj4" fmla="val 1573517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94EB8-1387-4D1C-A5BD-9EE41BDB0BD3}">
      <dsp:nvSpPr>
        <dsp:cNvPr id="0" name=""/>
        <dsp:cNvSpPr/>
      </dsp:nvSpPr>
      <dsp:spPr>
        <a:xfrm>
          <a:off x="3341244" y="2243910"/>
          <a:ext cx="5011159" cy="50111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0EE77-474C-4D3E-A220-1932E7717531}">
      <dsp:nvSpPr>
        <dsp:cNvPr id="0" name=""/>
        <dsp:cNvSpPr/>
      </dsp:nvSpPr>
      <dsp:spPr>
        <a:xfrm>
          <a:off x="5342037" y="-433597"/>
          <a:ext cx="5403038" cy="54030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#3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7C1E-B2C6-EB4E-8DAD-0752287FA1A2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9306-7C8F-C341-88B2-FAEBEB6C7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E135D-D9FD-4995-BF92-C1659B80547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6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E135D-D9FD-4995-BF92-C1659B80547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13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06-7C8F-C341-88B2-FAEBEB6C78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06-7C8F-C341-88B2-FAEBEB6C78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06-7C8F-C341-88B2-FAEBEB6C78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06-7C8F-C341-88B2-FAEBEB6C7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C9306-7C8F-C341-88B2-FAEBEB6C78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2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C9306-7C8F-C341-88B2-FAEBEB6C78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3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06-7C8F-C341-88B2-FAEBEB6C78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4793913" y="1208088"/>
            <a:ext cx="8718550" cy="117236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7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91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mapsportal.ypen.gr/thema_climatechange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.tsalakanidou@prv.ypeka.gr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ypeka.gr/" TargetMode="External"/><Relationship Id="rId4" Type="http://schemas.openxmlformats.org/officeDocument/2006/relationships/hyperlink" Target="mailto:ekarali8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1106487" y="4350929"/>
            <a:ext cx="15937930" cy="3059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1828709" rtl="0" eaLnBrk="1" latinLnBrk="0" hangingPunct="1">
              <a:buNone/>
              <a:defRPr sz="6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4000" b="1" dirty="0">
                <a:solidFill>
                  <a:schemeClr val="bg1"/>
                </a:solidFill>
                <a:latin typeface="Averta Semibold" charset="0"/>
              </a:rPr>
              <a:t>LIFE-IP AdaptInGR – </a:t>
            </a:r>
            <a:r>
              <a:rPr lang="el-GR" sz="4000" b="1" dirty="0">
                <a:solidFill>
                  <a:schemeClr val="bg1"/>
                </a:solidFill>
                <a:latin typeface="Averta Semibold" charset="0"/>
              </a:rPr>
              <a:t>Ενισχύοντας την εφαρμογή πολιτικής για την προσαρμογή στην κλιματική αλλαγή στην Ελλάδα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106487" y="7410229"/>
            <a:ext cx="15937930" cy="2618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1828709" rtl="0" eaLnBrk="1" latinLnBrk="0" hangingPunct="1">
              <a:buNone/>
              <a:defRPr sz="6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Ιωάννα </a:t>
            </a:r>
            <a:r>
              <a:rPr lang="el-GR" sz="2400" dirty="0" err="1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Τσαλακανίδου</a:t>
            </a:r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, Μηχανικός Περιβάλλοντος </a:t>
            </a:r>
          </a:p>
          <a:p>
            <a:pPr algn="l"/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Υπουργείο Περιβάλλοντος και Ενέργειας (ΥΠΕΝ),</a:t>
            </a:r>
            <a:b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</a:br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Δ/</a:t>
            </a:r>
            <a:r>
              <a:rPr lang="el-GR" sz="2400" dirty="0" err="1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νση</a:t>
            </a:r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 Κλιματικής Αλλαγής και Ποιότητας της Ατμόσφαιρας, Τμήμα Κλιματικής Αλλαγής </a:t>
            </a:r>
          </a:p>
          <a:p>
            <a:pPr algn="l"/>
            <a:endParaRPr lang="el-GR" sz="2400" dirty="0">
              <a:solidFill>
                <a:schemeClr val="bg1"/>
              </a:solidFill>
              <a:latin typeface="Averta Semibold" charset="0"/>
              <a:ea typeface="Averta Semibold" charset="0"/>
              <a:cs typeface="Averta Semibold" charset="0"/>
            </a:endParaRPr>
          </a:p>
          <a:p>
            <a:pPr algn="l"/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Ελένη </a:t>
            </a:r>
            <a:r>
              <a:rPr lang="el-GR" sz="2400" dirty="0" err="1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Καράλη</a:t>
            </a:r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, Περιβαλλοντολόγος </a:t>
            </a:r>
            <a:r>
              <a:rPr lang="it-IT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(</a:t>
            </a:r>
            <a:r>
              <a:rPr lang="it-IT" sz="2400" dirty="0" err="1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PhD</a:t>
            </a:r>
            <a:r>
              <a:rPr lang="it-IT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)</a:t>
            </a:r>
          </a:p>
          <a:p>
            <a:pPr algn="l"/>
            <a:r>
              <a:rPr lang="el-GR" sz="2400" dirty="0" err="1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Εξωτερικ</a:t>
            </a:r>
            <a:r>
              <a:rPr lang="it-IT" sz="2400" dirty="0" err="1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ή</a:t>
            </a:r>
            <a:r>
              <a:rPr lang="el-GR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 συνεργάτης του ΥΠΕΝ για το έργο </a:t>
            </a:r>
            <a:r>
              <a:rPr lang="it-IT" sz="2400" dirty="0">
                <a:solidFill>
                  <a:schemeClr val="bg1"/>
                </a:solidFill>
                <a:latin typeface="Averta Semibold" charset="0"/>
                <a:ea typeface="Averta Semibold" charset="0"/>
                <a:cs typeface="Averta Semibold" charset="0"/>
              </a:rPr>
              <a:t>LIFE-IP AdaptInGR</a:t>
            </a:r>
            <a:endParaRPr lang="en-US" sz="2400" dirty="0">
              <a:solidFill>
                <a:schemeClr val="bg1"/>
              </a:solidFill>
              <a:latin typeface="Averta Semibold" charset="0"/>
              <a:ea typeface="Averta Semibold" charset="0"/>
              <a:cs typeface="Averta Semibold" charset="0"/>
            </a:endParaRPr>
          </a:p>
          <a:p>
            <a:pPr algn="l"/>
            <a:br>
              <a:rPr lang="en-US" sz="2400" b="1" dirty="0">
                <a:solidFill>
                  <a:srgbClr val="FF0000"/>
                </a:solidFill>
                <a:latin typeface="Averta Semibold" charset="0"/>
                <a:ea typeface="Averta Semibold" charset="0"/>
                <a:cs typeface="Averta Semibold" charset="0"/>
              </a:rPr>
            </a:br>
            <a:endParaRPr lang="en-US" sz="2400" b="1" dirty="0">
              <a:solidFill>
                <a:srgbClr val="FF0000"/>
              </a:solidFill>
              <a:latin typeface="Averta Semibold" charset="0"/>
              <a:ea typeface="Averta Semibold" charset="0"/>
              <a:cs typeface="Averta Semibold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8288000" y="560388"/>
            <a:ext cx="5486400" cy="2065337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LIFE-IP </a:t>
            </a:r>
            <a:r>
              <a:rPr lang="en-US" sz="260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AdaptInGR</a:t>
            </a:r>
            <a:r>
              <a:rPr lang="en-US" sz="26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 – Boosting </a:t>
            </a:r>
            <a:br>
              <a:rPr lang="en-US" sz="26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</a:br>
            <a:r>
              <a:rPr lang="en-US" sz="26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the implementation of adaptation policy across Greece</a:t>
            </a:r>
            <a:br>
              <a:rPr lang="en-US" sz="26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</a:br>
            <a:r>
              <a:rPr lang="en-US" sz="26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LIFE17 IPC/GR/000006</a:t>
            </a:r>
          </a:p>
          <a:p>
            <a:endParaRPr lang="en-US" sz="260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71" y="11254965"/>
            <a:ext cx="2606747" cy="1884727"/>
          </a:xfrm>
          <a:prstGeom prst="rect">
            <a:avLst/>
          </a:prstGeom>
        </p:spPr>
      </p:pic>
      <p:sp>
        <p:nvSpPr>
          <p:cNvPr id="21" name="Text Placeholder 11"/>
          <p:cNvSpPr txBox="1">
            <a:spLocks/>
          </p:cNvSpPr>
          <p:nvPr/>
        </p:nvSpPr>
        <p:spPr>
          <a:xfrm>
            <a:off x="3154212" y="11546530"/>
            <a:ext cx="4651374" cy="1255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1828709" rtl="0" eaLnBrk="1" latinLnBrk="0" hangingPunct="1">
              <a:buNone/>
              <a:defRPr sz="6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Το έργο συγχρηματοδοτείται από το Πρόγραμμα LIFE της Ευρωπαϊκής Ένωσης</a:t>
            </a:r>
            <a:endParaRPr lang="en-US" dirty="0"/>
          </a:p>
        </p:txBody>
      </p:sp>
      <p:pic>
        <p:nvPicPr>
          <p:cNvPr id="22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896" y="11397014"/>
            <a:ext cx="1740482" cy="1600627"/>
          </a:xfrm>
          <a:prstGeom prst="rect">
            <a:avLst/>
          </a:prstGeom>
        </p:spPr>
      </p:pic>
      <p:sp>
        <p:nvSpPr>
          <p:cNvPr id="23" name="Text Box 27"/>
          <p:cNvSpPr txBox="1"/>
          <p:nvPr/>
        </p:nvSpPr>
        <p:spPr>
          <a:xfrm>
            <a:off x="9825378" y="11577883"/>
            <a:ext cx="3517918" cy="119300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Το έργο συγχρηματοδοτείται από το Πράσινο Ταμείο</a:t>
            </a:r>
            <a:endParaRPr lang="el-GR" sz="240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1000" dirty="0">
                <a:solidFill>
                  <a:srgbClr val="205122"/>
                </a:solidFill>
                <a:effectLst/>
                <a:latin typeface="Averta" panose="00000500000000000000" pitchFamily="50" charset="-95"/>
                <a:ea typeface="MS Mincho"/>
                <a:cs typeface="Times New Roman" panose="02020603050405020304" pitchFamily="18" charset="0"/>
              </a:rPr>
              <a:t> </a:t>
            </a:r>
            <a:endParaRPr lang="el-GR" sz="12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6467" y="11351131"/>
            <a:ext cx="3047950" cy="15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779D75EA-E59D-48B6-AD59-7A7F11A72286}"/>
              </a:ext>
            </a:extLst>
          </p:cNvPr>
          <p:cNvSpPr/>
          <p:nvPr/>
        </p:nvSpPr>
        <p:spPr>
          <a:xfrm>
            <a:off x="974677" y="576043"/>
            <a:ext cx="15963494" cy="2486196"/>
          </a:xfrm>
          <a:prstGeom prst="rect">
            <a:avLst/>
          </a:prstGeom>
          <a:solidFill>
            <a:srgbClr val="68B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6600"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258378" y="631370"/>
            <a:ext cx="156797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l-GR" altLang="el-GR" b="1" u="sng" dirty="0">
                <a:solidFill>
                  <a:schemeClr val="bg1"/>
                </a:solidFill>
                <a:latin typeface="Averta" pitchFamily="2" charset="77"/>
              </a:rPr>
              <a:t>ΒΑΣΙΚΟΣ ΣΤΟΧΟΣ 1</a:t>
            </a:r>
          </a:p>
          <a:p>
            <a:pPr lvl="0"/>
            <a:r>
              <a:rPr lang="el-GR" altLang="el-GR" dirty="0">
                <a:solidFill>
                  <a:schemeClr val="bg1"/>
                </a:solidFill>
                <a:latin typeface="Averta" pitchFamily="2" charset="77"/>
              </a:rPr>
              <a:t>Η συστηματοποίηση και βελτίωση της διαδικασίας λήψης (βραχυχρόνιων και μακροχρόνιων) αποφάσεων σχετικών με την προσαρμογή στην κλιματική αλλαγή</a:t>
            </a:r>
          </a:p>
          <a:p>
            <a:pPr lvl="0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3F8F712-31A1-4507-B340-93EC07482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63" y="12241162"/>
            <a:ext cx="5588000" cy="99826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088A17-796E-4F2A-AC30-FFE0173BC00C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3F8F712-31A1-4507-B340-93EC07482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ADBB5A-B988-4717-95CC-FA5583359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0571" y="283654"/>
            <a:ext cx="6863585" cy="106511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35E498-15F7-48DC-9E4A-48707D29367B}"/>
              </a:ext>
            </a:extLst>
          </p:cNvPr>
          <p:cNvSpPr txBox="1"/>
          <p:nvPr/>
        </p:nvSpPr>
        <p:spPr>
          <a:xfrm>
            <a:off x="974677" y="3565673"/>
            <a:ext cx="148313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3400" b="1" dirty="0">
                <a:solidFill>
                  <a:schemeClr val="accent6"/>
                </a:solidFill>
              </a:rPr>
              <a:t>Παραγωγή και βελτίωση κλιματικών πληροφοριών και δεδομένων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400" b="1" dirty="0"/>
              <a:t>Ανάπτυξη εθνικού διαδικτυακού πληροφοριακού κόμβου</a:t>
            </a:r>
            <a:r>
              <a:rPr lang="el-GR" sz="3400" dirty="0"/>
              <a:t> για την προσαρμογή στην κλιματική αλλαγή</a:t>
            </a:r>
            <a:endParaRPr lang="en-US" sz="34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400" dirty="0"/>
              <a:t>Πρόσβαση σε ανοιχτά </a:t>
            </a:r>
            <a:r>
              <a:rPr lang="el-GR" sz="3400" b="1" dirty="0" err="1"/>
              <a:t>γεωχωρικά</a:t>
            </a:r>
            <a:r>
              <a:rPr lang="el-GR" sz="3400" b="1" dirty="0"/>
              <a:t> δεδομένα και χάρτες κλιματικών προβολών  </a:t>
            </a:r>
            <a:r>
              <a:rPr lang="el-GR" sz="3400" dirty="0"/>
              <a:t>μέσω της Διαδικτυακής Πύλης </a:t>
            </a:r>
            <a:r>
              <a:rPr lang="el-GR" sz="3400" dirty="0" err="1"/>
              <a:t>Γεωχωρικών</a:t>
            </a:r>
            <a:r>
              <a:rPr lang="el-GR" sz="3400" dirty="0"/>
              <a:t> Πληροφοριών του Υπουργείου Περιβάλλοντος και Ενέργειας  (Υ.Π.ΕΝ.) </a:t>
            </a:r>
            <a:r>
              <a:rPr lang="en-US" sz="3400" dirty="0">
                <a:hlinkClick r:id="rId5"/>
              </a:rPr>
              <a:t>http://mapsportal.ypen.gr/thema_climatechange</a:t>
            </a:r>
            <a:r>
              <a:rPr lang="en-US" sz="3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Εικόνα 1">
            <a:extLst>
              <a:ext uri="{FF2B5EF4-FFF2-40B4-BE49-F238E27FC236}">
                <a16:creationId xmlns:a16="http://schemas.microsoft.com/office/drawing/2014/main" id="{B90D3717-7859-4352-82A6-28C40D14D3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91" y="8767700"/>
            <a:ext cx="4858546" cy="2818645"/>
          </a:xfrm>
          <a:prstGeom prst="rect">
            <a:avLst/>
          </a:prstGeom>
        </p:spPr>
      </p:pic>
      <p:pic>
        <p:nvPicPr>
          <p:cNvPr id="13" name="Εικόνα 5">
            <a:extLst>
              <a:ext uri="{FF2B5EF4-FFF2-40B4-BE49-F238E27FC236}">
                <a16:creationId xmlns:a16="http://schemas.microsoft.com/office/drawing/2014/main" id="{EF5133C0-D4F1-4BB4-9217-0102FDAFDE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8055" y="8213438"/>
            <a:ext cx="4887659" cy="3336937"/>
          </a:xfrm>
          <a:prstGeom prst="rect">
            <a:avLst/>
          </a:prstGeom>
        </p:spPr>
      </p:pic>
      <p:pic>
        <p:nvPicPr>
          <p:cNvPr id="15" name="Εικόνα 34">
            <a:extLst>
              <a:ext uri="{FF2B5EF4-FFF2-40B4-BE49-F238E27FC236}">
                <a16:creationId xmlns:a16="http://schemas.microsoft.com/office/drawing/2014/main" id="{8405A60B-8714-3247-9E19-3F284164AA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914" y="7737052"/>
            <a:ext cx="5486400" cy="3690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205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779D75EA-E59D-48B6-AD59-7A7F11A72286}"/>
              </a:ext>
            </a:extLst>
          </p:cNvPr>
          <p:cNvSpPr/>
          <p:nvPr/>
        </p:nvSpPr>
        <p:spPr>
          <a:xfrm>
            <a:off x="974678" y="631370"/>
            <a:ext cx="6754179" cy="11240796"/>
          </a:xfrm>
          <a:prstGeom prst="rect">
            <a:avLst/>
          </a:prstGeom>
          <a:solidFill>
            <a:srgbClr val="68B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6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712D79-041B-4891-A73D-6771FECBDE37}"/>
              </a:ext>
            </a:extLst>
          </p:cNvPr>
          <p:cNvSpPr txBox="1">
            <a:spLocks/>
          </p:cNvSpPr>
          <p:nvPr/>
        </p:nvSpPr>
        <p:spPr>
          <a:xfrm>
            <a:off x="8154973" y="703885"/>
            <a:ext cx="13405615" cy="1481970"/>
          </a:xfrm>
          <a:prstGeom prst="rect">
            <a:avLst/>
          </a:prstGeom>
          <a:noFill/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200" dirty="0">
                <a:solidFill>
                  <a:srgbClr val="336600"/>
                </a:solidFill>
              </a:rPr>
              <a:t> </a:t>
            </a:r>
            <a:r>
              <a:rPr lang="el-GR" sz="4200" b="1" dirty="0">
                <a:solidFill>
                  <a:srgbClr val="68B259"/>
                </a:solidFill>
              </a:rPr>
              <a:t>Οικοδόμηση ανθρώπινου δυναμικού  </a:t>
            </a:r>
            <a:endParaRPr lang="en-US" sz="4200" b="1" dirty="0">
              <a:solidFill>
                <a:srgbClr val="68B25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212413" y="1043747"/>
            <a:ext cx="627870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l-GR" altLang="el-GR" b="1" u="sng" dirty="0">
                <a:solidFill>
                  <a:schemeClr val="bg1"/>
                </a:solidFill>
                <a:latin typeface="Averta" panose="00000500000000000000" pitchFamily="50" charset="-95"/>
              </a:rPr>
              <a:t>ΒΑΣΙΚΟΣ ΣΤΟΧΟΣ </a:t>
            </a:r>
            <a:r>
              <a:rPr lang="en-GB" altLang="el-GR" b="1" u="sng" dirty="0">
                <a:solidFill>
                  <a:schemeClr val="bg1"/>
                </a:solidFill>
                <a:latin typeface="Averta" panose="00000500000000000000" pitchFamily="50" charset="-95"/>
              </a:rPr>
              <a:t>1</a:t>
            </a:r>
          </a:p>
          <a:p>
            <a:r>
              <a:rPr kumimoji="0" lang="el-GR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</a:rPr>
              <a:t>Η συστηματοποίηση και βελτίωση της διαδικασίας λήψης (βραχυχρόνιων και μακροχρόνιων) αποφάσεων σχετικών με την προσαρμογή </a:t>
            </a:r>
          </a:p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566F8-4819-432D-B0FC-CCBE633E1FAC}"/>
              </a:ext>
            </a:extLst>
          </p:cNvPr>
          <p:cNvSpPr txBox="1"/>
          <p:nvPr/>
        </p:nvSpPr>
        <p:spPr>
          <a:xfrm>
            <a:off x="8369495" y="1759324"/>
            <a:ext cx="130009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3200" b="1" dirty="0">
                <a:latin typeface="Averta" panose="00000500000000000000" pitchFamily="50" charset="-95"/>
              </a:rPr>
              <a:t>13 περιφερειακά επιμορφωτικά σεμινάρια </a:t>
            </a:r>
            <a:r>
              <a:rPr lang="el-GR" sz="3200" dirty="0">
                <a:latin typeface="Averta" panose="00000500000000000000" pitchFamily="50" charset="-95"/>
              </a:rPr>
              <a:t>διάρκειας 3 ημερών &amp; 2 σεμινάρια σε εθνικό επίπεδο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rta" panose="00000500000000000000" pitchFamily="50" charset="-95"/>
              </a:rPr>
              <a:t>T</a:t>
            </a:r>
            <a:r>
              <a:rPr lang="el-GR" sz="3200" b="1" dirty="0" err="1">
                <a:latin typeface="Averta" panose="00000500000000000000" pitchFamily="50" charset="-95"/>
              </a:rPr>
              <a:t>εχνικές</a:t>
            </a:r>
            <a:r>
              <a:rPr lang="el-GR" sz="3200" b="1" dirty="0">
                <a:latin typeface="Averta" panose="00000500000000000000" pitchFamily="50" charset="-95"/>
              </a:rPr>
              <a:t> συναντήσεις</a:t>
            </a:r>
            <a:r>
              <a:rPr lang="en-US" sz="3200" dirty="0">
                <a:latin typeface="Averta" panose="00000500000000000000" pitchFamily="50" charset="-95"/>
              </a:rPr>
              <a:t> </a:t>
            </a:r>
            <a:r>
              <a:rPr lang="el-GR" sz="3200" dirty="0">
                <a:latin typeface="Averta" panose="00000500000000000000" pitchFamily="50" charset="-95"/>
              </a:rPr>
              <a:t>παρουσίασης της κλιματικής ενότητας στη Διαδικτυακή Πύλη </a:t>
            </a:r>
            <a:r>
              <a:rPr lang="el-GR" sz="3200" dirty="0" err="1">
                <a:latin typeface="Averta" panose="00000500000000000000" pitchFamily="50" charset="-95"/>
              </a:rPr>
              <a:t>Γεωχωρικών</a:t>
            </a:r>
            <a:r>
              <a:rPr lang="el-GR" sz="3200" dirty="0">
                <a:latin typeface="Averta" panose="00000500000000000000" pitchFamily="50" charset="-95"/>
              </a:rPr>
              <a:t> Πληροφοριών του Υ.Π.ΕΝ. και παρουσίαση καλών πρακτικών για χρήση κλιματικών προβολών στον σχεδιασμό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Averta" panose="00000500000000000000" pitchFamily="50" charset="-95"/>
              </a:rPr>
              <a:t>Ανταλλαγή τεχνογνωσίας</a:t>
            </a:r>
            <a:r>
              <a:rPr lang="en-US" sz="3200" dirty="0">
                <a:latin typeface="Averta" panose="00000500000000000000" pitchFamily="50" charset="-95"/>
              </a:rPr>
              <a:t> </a:t>
            </a:r>
            <a:r>
              <a:rPr lang="el-GR" sz="3200" dirty="0">
                <a:latin typeface="Averta" panose="00000500000000000000" pitchFamily="50" charset="-95"/>
              </a:rPr>
              <a:t>(</a:t>
            </a:r>
            <a:r>
              <a:rPr lang="en-US" sz="3200" dirty="0">
                <a:latin typeface="Averta" panose="00000500000000000000" pitchFamily="50" charset="-95"/>
              </a:rPr>
              <a:t>peer-to-peer visits) </a:t>
            </a:r>
            <a:r>
              <a:rPr lang="el-GR" sz="3200" dirty="0">
                <a:latin typeface="Averta" panose="00000500000000000000" pitchFamily="50" charset="-95"/>
              </a:rPr>
              <a:t>με υπηρεσίες άλλων κρατών-μελών της Ε.Ε.</a:t>
            </a:r>
            <a:br>
              <a:rPr lang="en-US" sz="3200" i="1" dirty="0">
                <a:latin typeface="Averta" panose="00000500000000000000" pitchFamily="50" charset="-95"/>
              </a:rPr>
            </a:br>
            <a:endParaRPr lang="el-GR" sz="2400" i="1" dirty="0">
              <a:latin typeface="Averta" panose="00000500000000000000" pitchFamily="50" charset="-95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ADAF-C991-CC4F-A579-5DD456CAD59C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4FAD18-4C68-1A45-B2BB-75860EB0F95F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E9C1A2-F345-824D-B108-E38DA5F9AE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9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779D75EA-E59D-48B6-AD59-7A7F11A72286}"/>
              </a:ext>
            </a:extLst>
          </p:cNvPr>
          <p:cNvSpPr/>
          <p:nvPr/>
        </p:nvSpPr>
        <p:spPr>
          <a:xfrm>
            <a:off x="974678" y="512355"/>
            <a:ext cx="6340522" cy="11359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6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258379" y="631370"/>
            <a:ext cx="6056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altLang="el-GR" b="1" u="sng" dirty="0">
                <a:solidFill>
                  <a:schemeClr val="bg1"/>
                </a:solidFill>
                <a:latin typeface="Averta" panose="00000500000000000000" pitchFamily="50" charset="-95"/>
              </a:rPr>
              <a:t>ΒΑΣΙΚΟΣ ΣΤΟΧΟΣ 2</a:t>
            </a:r>
            <a:endParaRPr lang="en-GB" altLang="el-GR" b="1" u="sng" dirty="0">
              <a:solidFill>
                <a:schemeClr val="bg1"/>
              </a:solidFill>
              <a:latin typeface="Averta" panose="00000500000000000000" pitchFamily="50" charset="-95"/>
            </a:endParaRPr>
          </a:p>
          <a:p>
            <a:r>
              <a:rPr lang="el-GR" altLang="el-GR" dirty="0">
                <a:solidFill>
                  <a:schemeClr val="bg1"/>
                </a:solidFill>
                <a:latin typeface="Averta" panose="00000500000000000000" pitchFamily="50" charset="-95"/>
              </a:rPr>
              <a:t>Η σύνδεση της προσαρμογής με την προώθηση ενός βιώσιμου αναπτυξιακού προτύπου μέσα από περιφερειακά/τοπικά σχέδια δράσης </a:t>
            </a:r>
          </a:p>
          <a:p>
            <a:r>
              <a:rPr lang="en-GB" altLang="el-GR" dirty="0">
                <a:solidFill>
                  <a:schemeClr val="bg1"/>
                </a:solidFill>
                <a:latin typeface="Averta" panose="00000500000000000000" pitchFamily="50" charset="-95"/>
              </a:rPr>
              <a:t> </a:t>
            </a:r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34F80-95CE-472D-BB38-24B9FF225332}"/>
              </a:ext>
            </a:extLst>
          </p:cNvPr>
          <p:cNvSpPr txBox="1"/>
          <p:nvPr/>
        </p:nvSpPr>
        <p:spPr>
          <a:xfrm>
            <a:off x="7970797" y="1361505"/>
            <a:ext cx="12980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4000" b="1" dirty="0">
                <a:solidFill>
                  <a:srgbClr val="FFC000"/>
                </a:solidFill>
                <a:latin typeface="Averta" panose="00000500000000000000" pitchFamily="50" charset="-95"/>
              </a:rPr>
              <a:t>Περιφερειακό επίπεδο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b="1" dirty="0">
                <a:latin typeface="Averta" panose="00000500000000000000" pitchFamily="50" charset="-95"/>
              </a:rPr>
              <a:t>Ανάλυση των 13 ΠεΣΠΚΑ για τον προσδιορισμό γνωστικών κενών, χρηματοδοτικών αναγκών, καθώς και αναγκών για ανάληψη δράσης σε εθνικό</a:t>
            </a:r>
            <a:r>
              <a:rPr lang="en-US" sz="3200" b="1" dirty="0">
                <a:latin typeface="Averta" panose="00000500000000000000" pitchFamily="50" charset="-95"/>
              </a:rPr>
              <a:t> </a:t>
            </a:r>
            <a:r>
              <a:rPr lang="el-GR" sz="3200" b="1" dirty="0">
                <a:latin typeface="Averta" panose="00000500000000000000" pitchFamily="50" charset="-95"/>
              </a:rPr>
              <a:t>επίπεδο</a:t>
            </a:r>
            <a:endParaRPr lang="en-US" sz="3200" dirty="0">
              <a:latin typeface="Averta" panose="00000500000000000000" pitchFamily="50" charset="-95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verta" panose="00000500000000000000" pitchFamily="50" charset="-95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E681FC-4773-43C6-924E-25C8F7B8F256}"/>
              </a:ext>
            </a:extLst>
          </p:cNvPr>
          <p:cNvSpPr txBox="1"/>
          <p:nvPr/>
        </p:nvSpPr>
        <p:spPr>
          <a:xfrm>
            <a:off x="13888913" y="5707578"/>
            <a:ext cx="9164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4000" b="1" dirty="0">
                <a:solidFill>
                  <a:srgbClr val="FFC000"/>
                </a:solidFill>
                <a:latin typeface="Averta" panose="00000500000000000000" pitchFamily="50" charset="-95"/>
              </a:rPr>
              <a:t>Τοπικό επίπεδο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Averta" panose="00000500000000000000" pitchFamily="50" charset="-95"/>
              </a:rPr>
              <a:t>Καλές πρακτικές</a:t>
            </a:r>
            <a:r>
              <a:rPr lang="en-US" sz="3200" dirty="0">
                <a:latin typeface="Averta" panose="00000500000000000000" pitchFamily="50" charset="-95"/>
              </a:rPr>
              <a:t>:</a:t>
            </a:r>
            <a:r>
              <a:rPr lang="el-GR" sz="3200" dirty="0">
                <a:latin typeface="Averta" panose="00000500000000000000" pitchFamily="50" charset="-95"/>
              </a:rPr>
              <a:t> Εκπόνηση Σχεδίων Δράσης Αειφόρου Ενέργειας και Κλίματος (ΣΔΑΕΚ) για 3 Δήμους με χρήση κλιματικών προβολών </a:t>
            </a:r>
            <a:endParaRPr lang="en-US" sz="3200" dirty="0">
              <a:latin typeface="Averta" panose="00000500000000000000" pitchFamily="50" charset="-95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Averta" panose="00000500000000000000" pitchFamily="50" charset="-95"/>
              </a:rPr>
              <a:t>Διάθεση ανοιχτών δεδομένων κλιματικών προβολών για την υποστήριξη της εκπόνησης ΣΔΑΕΚ</a:t>
            </a:r>
            <a:endParaRPr lang="en-US" dirty="0">
              <a:latin typeface="Averta" panose="00000500000000000000" pitchFamily="50" charset="-95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8830382-F23D-42E3-A80C-E0D5C873CE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216" y="6917232"/>
            <a:ext cx="5262518" cy="21050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87B23B-BA5D-41C2-95FE-E8EA28D35B79}"/>
              </a:ext>
            </a:extLst>
          </p:cNvPr>
          <p:cNvSpPr txBox="1"/>
          <p:nvPr/>
        </p:nvSpPr>
        <p:spPr>
          <a:xfrm>
            <a:off x="9130714" y="9170656"/>
            <a:ext cx="443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E5096"/>
                </a:solidFill>
              </a:rPr>
              <a:t>www.simfonodimarxon.eu</a:t>
            </a:r>
            <a:endParaRPr lang="el-GR" sz="2800" b="1" dirty="0">
              <a:solidFill>
                <a:srgbClr val="2E509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F7F338-45BF-6641-8CBA-9B20ED6B9E8C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A9E8CC-E6F1-C640-A31C-36B9E34CC14D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DF0249A-EB74-224F-88D4-28B7ED8D4C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646DA0F-56CB-4ADE-A9BB-A48C274B9CC9}"/>
              </a:ext>
            </a:extLst>
          </p:cNvPr>
          <p:cNvSpPr txBox="1"/>
          <p:nvPr/>
        </p:nvSpPr>
        <p:spPr>
          <a:xfrm>
            <a:off x="7288706" y="570732"/>
            <a:ext cx="1589622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rgbClr val="4472C4"/>
                </a:solidFill>
                <a:latin typeface="Averta" panose="00000500000000000000" pitchFamily="50" charset="-95"/>
              </a:rPr>
              <a:t>Ενσωμάτωση της διάστασης της προσαρμογής στον τομεακό σχεδιασμό</a:t>
            </a:r>
            <a:r>
              <a:rPr lang="en-US" b="1" dirty="0">
                <a:solidFill>
                  <a:srgbClr val="4472C4"/>
                </a:solidFill>
                <a:latin typeface="Averta" panose="00000500000000000000" pitchFamily="50" charset="-95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Χαρτογράφηση των υπηρεσιών και φορέων ανά τομέα με σημαντικό ρόλο σε θέματα προσαρμογής</a:t>
            </a:r>
          </a:p>
          <a:p>
            <a:pPr marL="571471" indent="-57147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 Ανάλυση υφιστάμενης κατάστασης ανά τομέα</a:t>
            </a:r>
            <a:r>
              <a:rPr lang="en-US" sz="3200" dirty="0">
                <a:solidFill>
                  <a:prstClr val="black"/>
                </a:solidFill>
                <a:latin typeface="Averta" panose="00000500000000000000" pitchFamily="50" charset="-95"/>
              </a:rPr>
              <a:t>:</a:t>
            </a:r>
          </a:p>
          <a:p>
            <a:pPr marL="1485826" lvl="1" indent="-571471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Έρευνα με χρήση διαδικτυακού ερωτηματολογίου και συνεντεύξεις με εκπροσώπους των σημαντικότερων υπηρεσιών και φορέων ανά τομέα</a:t>
            </a:r>
          </a:p>
          <a:p>
            <a:pPr marL="1485826" lvl="1" indent="-571471"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Εκθέσεις αξιολόγησης της υφιστάμενης κατάστασης σε διαβούλευση με τις αρμόδιες τομεακές υπηρεσίες</a:t>
            </a:r>
            <a:endParaRPr lang="el-GR" sz="3200" dirty="0">
              <a:latin typeface="Averta" panose="00000500000000000000" pitchFamily="50" charset="-95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b="1" dirty="0">
                <a:latin typeface="Averta" panose="00000500000000000000" pitchFamily="50" charset="-95"/>
              </a:rPr>
              <a:t>Ανάλυση των τομεακών μέτρων των 13 ΠεΣΠΚΑ για τον προσδιορισμό αναγκών για ανάληψη δράσης σε εθνικό επίπεδο</a:t>
            </a:r>
            <a:endParaRPr lang="en-US" sz="3200" dirty="0">
              <a:latin typeface="Averta" panose="00000500000000000000" pitchFamily="50" charset="-95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Averta" panose="00000500000000000000" pitchFamily="50" charset="-95"/>
              </a:rPr>
              <a:t>Υποστήριξη των υπηρεσιών της κεντρικής διοίκησης για την ενσωμάτωση της διάστασης προσαρμογής</a:t>
            </a:r>
            <a:endParaRPr lang="en-US" sz="3200" dirty="0">
              <a:latin typeface="Averta" panose="00000500000000000000" pitchFamily="50" charset="-95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dirty="0" err="1">
                <a:latin typeface="Averta" panose="00000500000000000000" pitchFamily="50" charset="-95"/>
              </a:rPr>
              <a:t>Μόχλευση</a:t>
            </a:r>
            <a:r>
              <a:rPr lang="el-GR" sz="3200" dirty="0">
                <a:latin typeface="Averta" panose="00000500000000000000" pitchFamily="50" charset="-95"/>
              </a:rPr>
              <a:t> οικονομικών πόρων για την τομεακή προσαρμογή</a:t>
            </a:r>
            <a:endParaRPr lang="en-US" sz="3200" dirty="0">
              <a:latin typeface="Averta" panose="00000500000000000000" pitchFamily="50" charset="-9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9056" y="3535192"/>
            <a:ext cx="6101919" cy="780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u="sng" dirty="0">
                <a:solidFill>
                  <a:prstClr val="white"/>
                </a:solidFill>
              </a:rPr>
              <a:t>LIFE-IP TIPS</a:t>
            </a: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Engage key stakeholders to better assess the state of play and co-create solutions </a:t>
            </a: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Provide advice and support not criticism</a:t>
            </a: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Build upon existing institutional arrangements and capacity </a:t>
            </a: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Inform policy developments </a:t>
            </a: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</a:endParaRP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Provide replicable good practices examples </a:t>
            </a:r>
          </a:p>
          <a:p>
            <a:pPr marL="336533" indent="-33653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Engage possible replicators at early stages </a:t>
            </a:r>
            <a:endParaRPr lang="el-GR" sz="320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6DA0F-56CB-4ADE-A9BB-A48C274B9CC9}"/>
              </a:ext>
            </a:extLst>
          </p:cNvPr>
          <p:cNvSpPr txBox="1"/>
          <p:nvPr/>
        </p:nvSpPr>
        <p:spPr>
          <a:xfrm>
            <a:off x="7434462" y="8749002"/>
            <a:ext cx="1575047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rgbClr val="4472C4"/>
                </a:solidFill>
                <a:latin typeface="Averta" panose="00000500000000000000" pitchFamily="50" charset="-95"/>
              </a:rPr>
              <a:t>Προσδιορισμός &amp; αξιοποίηση συνεργειών </a:t>
            </a:r>
            <a:endParaRPr lang="en-US" b="1" dirty="0">
              <a:solidFill>
                <a:srgbClr val="4472C4"/>
              </a:solidFill>
              <a:latin typeface="Averta" panose="00000500000000000000" pitchFamily="50" charset="-95"/>
            </a:endParaRPr>
          </a:p>
          <a:p>
            <a:pPr marL="571471" indent="-5714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200" dirty="0">
                <a:latin typeface="Averta" panose="00000500000000000000" pitchFamily="50" charset="-95"/>
              </a:rPr>
              <a:t>Ανάλυση των συνεργειών μεταξύ της προσαρμογής και του μετριασμού για την </a:t>
            </a:r>
            <a:r>
              <a:rPr lang="el-GR" sz="3200" dirty="0" err="1">
                <a:latin typeface="Averta" panose="00000500000000000000" pitchFamily="50" charset="-95"/>
              </a:rPr>
              <a:t>επικαιροποίηση</a:t>
            </a:r>
            <a:r>
              <a:rPr lang="el-GR" sz="3200" dirty="0">
                <a:latin typeface="Averta" panose="00000500000000000000" pitchFamily="50" charset="-95"/>
              </a:rPr>
              <a:t> του Εθνικού Σχεδίου για την Ενέργεια και το Κλίμα και της Εθνικής Μακροχρόνιας Στρατηγικής για το έτος 2050</a:t>
            </a:r>
            <a:endParaRPr lang="en-US" dirty="0">
              <a:latin typeface="Averta" panose="00000500000000000000" pitchFamily="50" charset="-95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79D75EA-E59D-48B6-AD59-7A7F11A72286}"/>
              </a:ext>
            </a:extLst>
          </p:cNvPr>
          <p:cNvSpPr/>
          <p:nvPr/>
        </p:nvSpPr>
        <p:spPr>
          <a:xfrm>
            <a:off x="975408" y="382171"/>
            <a:ext cx="5817278" cy="11465989"/>
          </a:xfrm>
          <a:prstGeom prst="rect">
            <a:avLst/>
          </a:prstGeom>
          <a:solidFill>
            <a:srgbClr val="2E5096"/>
          </a:solidFill>
          <a:ln>
            <a:solidFill>
              <a:srgbClr val="2E5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6600" dirty="0">
              <a:solidFill>
                <a:srgbClr val="2E509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258378" y="631370"/>
            <a:ext cx="53057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altLang="el-GR" b="1" u="sng" dirty="0">
                <a:solidFill>
                  <a:schemeClr val="bg1"/>
                </a:solidFill>
                <a:latin typeface="Averta" pitchFamily="2" charset="77"/>
              </a:rPr>
              <a:t>ΒΑΣΙΚΟΣ ΣΤΟΧΟΣ 3</a:t>
            </a:r>
          </a:p>
          <a:p>
            <a:r>
              <a:rPr lang="el-GR" altLang="el-GR" dirty="0">
                <a:solidFill>
                  <a:schemeClr val="bg1"/>
                </a:solidFill>
                <a:latin typeface="Averta" pitchFamily="2" charset="77"/>
              </a:rPr>
              <a:t>Η προώθηση δράσεων και πολιτικών προσαρμογής σε όλους τους τομείς της ελληνικής οικονομίας με έμφαση στους πλέον ευάλωτους </a:t>
            </a:r>
          </a:p>
          <a:p>
            <a:pPr lvl="0"/>
            <a:endParaRPr lang="el-GR" dirty="0">
              <a:solidFill>
                <a:schemeClr val="bg1"/>
              </a:solidFill>
              <a:latin typeface="Averta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181DC3-B999-0849-9474-C77BBB0ED994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F4D7C8-BA59-B042-BEBD-8EE9BF61C7AF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F6904B1-0CCB-FF44-A721-9A802238E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9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258379" y="631370"/>
            <a:ext cx="21794987" cy="2308324"/>
          </a:xfrm>
          <a:prstGeom prst="rect">
            <a:avLst/>
          </a:prstGeom>
          <a:solidFill>
            <a:srgbClr val="2E5096"/>
          </a:solidFill>
          <a:ln>
            <a:solidFill>
              <a:srgbClr val="2E5096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</p:txBody>
      </p:sp>
      <p:sp>
        <p:nvSpPr>
          <p:cNvPr id="13" name="7 - TextBox">
            <a:extLst>
              <a:ext uri="{FF2B5EF4-FFF2-40B4-BE49-F238E27FC236}">
                <a16:creationId xmlns:a16="http://schemas.microsoft.com/office/drawing/2014/main" id="{AE420AF6-6A68-486A-918B-FD754498E5E4}"/>
              </a:ext>
            </a:extLst>
          </p:cNvPr>
          <p:cNvSpPr txBox="1"/>
          <p:nvPr/>
        </p:nvSpPr>
        <p:spPr>
          <a:xfrm>
            <a:off x="1258379" y="3447045"/>
            <a:ext cx="222398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4000" b="1" dirty="0">
                <a:solidFill>
                  <a:srgbClr val="2E5096"/>
                </a:solidFill>
                <a:latin typeface="Averta" panose="00000500000000000000" pitchFamily="50" charset="-95"/>
              </a:rPr>
              <a:t>Παροχή και αναπαραγωγή καλών πρακτικών</a:t>
            </a:r>
            <a:r>
              <a:rPr lang="en-US" sz="4000" b="1" dirty="0">
                <a:solidFill>
                  <a:srgbClr val="2E5096"/>
                </a:solidFill>
                <a:latin typeface="Averta" panose="00000500000000000000" pitchFamily="50" charset="-95"/>
              </a:rPr>
              <a:t> </a:t>
            </a:r>
            <a:endParaRPr lang="en-US" sz="4000" b="1" dirty="0">
              <a:latin typeface="Averta" panose="00000500000000000000" pitchFamily="50" charset="-95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l-GR" sz="3800" dirty="0">
                <a:latin typeface="Averta" panose="00000500000000000000" pitchFamily="50" charset="-95"/>
              </a:rPr>
              <a:t>12 πιλοτικές εφαρμογές &amp; 14 πιλοτικές μελέτες σε 7 τομείς προτεραιότητας για την προσαρμογή στην κλιματική αλλαγή </a:t>
            </a:r>
            <a:endParaRPr lang="en-US" sz="3800" dirty="0">
              <a:latin typeface="Averta" panose="00000500000000000000" pitchFamily="50" charset="-95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l-GR" sz="3800" dirty="0">
                <a:latin typeface="Averta" panose="00000500000000000000" pitchFamily="50" charset="-95"/>
              </a:rPr>
              <a:t>Προώθηση της αναπαραγωγής και μεταφοράς τους στην Ελλάδα</a:t>
            </a:r>
            <a:endParaRPr lang="en-US" sz="3800" b="1" dirty="0">
              <a:latin typeface="Averta" panose="00000500000000000000" pitchFamily="50" charset="-95"/>
            </a:endParaRPr>
          </a:p>
        </p:txBody>
      </p:sp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3979EB7A-9EAD-4966-A7F6-FB36DA3C2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403108"/>
              </p:ext>
            </p:extLst>
          </p:nvPr>
        </p:nvGraphicFramePr>
        <p:xfrm>
          <a:off x="448140" y="6448985"/>
          <a:ext cx="16449228" cy="423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Διάγραμμα 8">
            <a:extLst>
              <a:ext uri="{FF2B5EF4-FFF2-40B4-BE49-F238E27FC236}">
                <a16:creationId xmlns:a16="http://schemas.microsoft.com/office/drawing/2014/main" id="{779447DB-5DFE-49EF-A93E-F9191ADC1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483819"/>
              </p:ext>
            </p:extLst>
          </p:nvPr>
        </p:nvGraphicFramePr>
        <p:xfrm>
          <a:off x="16577328" y="6448985"/>
          <a:ext cx="6476038" cy="430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2E1026A-36D1-4E4E-B171-A8FFF1A210DD}"/>
              </a:ext>
            </a:extLst>
          </p:cNvPr>
          <p:cNvSpPr txBox="1"/>
          <p:nvPr/>
        </p:nvSpPr>
        <p:spPr>
          <a:xfrm>
            <a:off x="1703106" y="738288"/>
            <a:ext cx="211568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altLang="el-GR" b="1" u="sng" dirty="0">
                <a:solidFill>
                  <a:schemeClr val="bg1"/>
                </a:solidFill>
                <a:latin typeface="Averta" panose="00000500000000000000" pitchFamily="50" charset="-95"/>
              </a:rPr>
              <a:t>ΒΑΣΙΚΟΣ ΣΤΟΧΟΣ 3</a:t>
            </a:r>
          </a:p>
          <a:p>
            <a:pPr>
              <a:spcBef>
                <a:spcPts val="1200"/>
              </a:spcBef>
            </a:pPr>
            <a:r>
              <a:rPr lang="el-GR" altLang="el-GR" dirty="0">
                <a:solidFill>
                  <a:schemeClr val="bg1"/>
                </a:solidFill>
                <a:latin typeface="Averta" panose="00000500000000000000" pitchFamily="50" charset="-95"/>
              </a:rPr>
              <a:t>Η προώθηση δράσεων και πολιτικών προσαρμογής σε όλους τους τομείς της ελληνικής οικονομίας με έμφαση στους πλέον ευάλωτους </a:t>
            </a:r>
          </a:p>
          <a:p>
            <a:pPr lvl="0"/>
            <a:endParaRPr lang="el-GR" dirty="0">
              <a:solidFill>
                <a:schemeClr val="bg1"/>
              </a:solidFill>
              <a:latin typeface="Averta" panose="00000500000000000000" pitchFamily="50" charset="-95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71DBA0-0F55-2042-A7E3-0B8992C69B64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B28621-8D56-3F4E-B62A-68E464EC3FFE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1275643-4C14-9E43-879A-5F1B1CF612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Διάγραμμα 16">
            <a:extLst>
              <a:ext uri="{FF2B5EF4-FFF2-40B4-BE49-F238E27FC236}">
                <a16:creationId xmlns:a16="http://schemas.microsoft.com/office/drawing/2014/main" id="{FFE0906A-686D-4D5C-802B-2444FA567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863413"/>
              </p:ext>
            </p:extLst>
          </p:nvPr>
        </p:nvGraphicFramePr>
        <p:xfrm>
          <a:off x="1498113" y="2385146"/>
          <a:ext cx="20493207" cy="914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2478DB6-DCEA-4372-926C-A597D93C22AA}"/>
              </a:ext>
            </a:extLst>
          </p:cNvPr>
          <p:cNvSpPr/>
          <p:nvPr/>
        </p:nvSpPr>
        <p:spPr>
          <a:xfrm>
            <a:off x="1498113" y="725180"/>
            <a:ext cx="22588014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  <a:defRPr/>
            </a:pPr>
            <a:r>
              <a:rPr lang="el-GR" sz="3200" dirty="0">
                <a:solidFill>
                  <a:srgbClr val="2E5096"/>
                </a:solidFill>
                <a:latin typeface="Averta" panose="00000500000000000000" pitchFamily="50" charset="-95"/>
              </a:rPr>
              <a:t>Προετοιμασία διαγωνισμών (προς ολοκλήρωση), εκπόνηση μελετών, υλοποίηση επιλεγμένων μέτρων </a:t>
            </a:r>
          </a:p>
          <a:p>
            <a:pPr>
              <a:lnSpc>
                <a:spcPct val="80000"/>
              </a:lnSpc>
              <a:spcAft>
                <a:spcPts val="2400"/>
              </a:spcAft>
              <a:defRPr/>
            </a:pPr>
            <a:r>
              <a:rPr lang="el-GR" sz="3200" b="1" dirty="0">
                <a:solidFill>
                  <a:srgbClr val="2E5096"/>
                </a:solidFill>
                <a:latin typeface="Averta" panose="00000500000000000000" pitchFamily="50" charset="-95"/>
              </a:rPr>
              <a:t>Βασικές αρχές σχεδιασμού: </a:t>
            </a:r>
            <a:r>
              <a:rPr lang="el-GR" sz="3200" dirty="0">
                <a:solidFill>
                  <a:srgbClr val="2E5096"/>
                </a:solidFill>
                <a:latin typeface="Averta" panose="00000500000000000000" pitchFamily="50" charset="-95"/>
              </a:rPr>
              <a:t>ενσωμάτωση κλιματικών προβολών + πρόκριση «λύσεων βασισμένων στη φύση»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2456FC-29CE-894B-80AE-5DFACB374FE2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60D69F-05EF-C948-84BE-04D2ED0988BF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91FEA3D-1185-5945-ACC7-C3F8FA3FFC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5"/>
          <p:cNvGraphicFramePr/>
          <p:nvPr>
            <p:extLst>
              <p:ext uri="{D42A27DB-BD31-4B8C-83A1-F6EECF244321}">
                <p14:modId xmlns:p14="http://schemas.microsoft.com/office/powerpoint/2010/main" val="1378627976"/>
              </p:ext>
            </p:extLst>
          </p:nvPr>
        </p:nvGraphicFramePr>
        <p:xfrm>
          <a:off x="-4036359" y="2072267"/>
          <a:ext cx="32364948" cy="815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748480" y="10008455"/>
            <a:ext cx="6304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800" dirty="0">
                <a:latin typeface="Averta"/>
              </a:rPr>
              <a:t>Προτεραιότητες χρηματοδότησης Πράσινου Ταμείου, ΕΣΠΑ </a:t>
            </a:r>
            <a:r>
              <a:rPr lang="en-US" sz="2800" dirty="0">
                <a:latin typeface="Averta"/>
              </a:rPr>
              <a:t>2021-2027 </a:t>
            </a:r>
            <a:r>
              <a:rPr lang="el-GR" sz="2800" dirty="0">
                <a:latin typeface="Averta"/>
              </a:rPr>
              <a:t>και ΕΣΠΑ </a:t>
            </a:r>
            <a:r>
              <a:rPr lang="en-US" sz="2800" dirty="0">
                <a:latin typeface="Averta"/>
              </a:rPr>
              <a:t>202</a:t>
            </a:r>
            <a:r>
              <a:rPr lang="el-GR" sz="2800" dirty="0">
                <a:latin typeface="Averta"/>
              </a:rPr>
              <a:t>8</a:t>
            </a:r>
            <a:r>
              <a:rPr lang="en-US" sz="2800" dirty="0">
                <a:latin typeface="Averta"/>
              </a:rPr>
              <a:t>+</a:t>
            </a:r>
            <a:endParaRPr lang="el-GR" sz="2800" dirty="0">
              <a:latin typeface="Averta"/>
            </a:endParaRPr>
          </a:p>
        </p:txBody>
      </p:sp>
      <p:sp>
        <p:nvSpPr>
          <p:cNvPr id="2" name="Βέλος προς τα κάτω 1"/>
          <p:cNvSpPr/>
          <p:nvPr/>
        </p:nvSpPr>
        <p:spPr>
          <a:xfrm>
            <a:off x="21370412" y="8508774"/>
            <a:ext cx="960299" cy="124869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7" name="Βέλος προς τα κάτω 16"/>
          <p:cNvSpPr/>
          <p:nvPr/>
        </p:nvSpPr>
        <p:spPr>
          <a:xfrm>
            <a:off x="16911406" y="8508775"/>
            <a:ext cx="960299" cy="124869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65837" y="687430"/>
            <a:ext cx="21834143" cy="2339550"/>
          </a:xfrm>
          <a:prstGeom prst="rect">
            <a:avLst/>
          </a:prstGeom>
          <a:solidFill>
            <a:srgbClr val="68B259"/>
          </a:solidFill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3600" b="1" u="sng" dirty="0">
                <a:solidFill>
                  <a:prstClr val="white"/>
                </a:solidFill>
                <a:latin typeface="Averta" panose="00000500000000000000" pitchFamily="50" charset="-95"/>
              </a:rPr>
              <a:t>ΒΑΣΙΚΟΣ ΣΤΟΧΟΣ </a:t>
            </a:r>
            <a:r>
              <a:rPr lang="en-US" altLang="el-GR" sz="3600" b="1" u="sng" dirty="0">
                <a:solidFill>
                  <a:prstClr val="white"/>
                </a:solidFill>
                <a:latin typeface="Averta" panose="00000500000000000000" pitchFamily="50" charset="-95"/>
              </a:rPr>
              <a:t>4</a:t>
            </a:r>
            <a:endParaRPr lang="el-GR" altLang="el-GR" sz="3600" b="1" u="sng" dirty="0">
              <a:solidFill>
                <a:prstClr val="white"/>
              </a:solidFill>
              <a:latin typeface="Averta" panose="00000500000000000000" pitchFamily="50" charset="-95"/>
            </a:endParaRPr>
          </a:p>
          <a:p>
            <a:pPr>
              <a:defRPr/>
            </a:pPr>
            <a:r>
              <a:rPr lang="el-GR" sz="3600" dirty="0">
                <a:solidFill>
                  <a:prstClr val="white"/>
                </a:solidFill>
                <a:latin typeface="Averta" panose="00000500000000000000" pitchFamily="50" charset="-95"/>
              </a:rPr>
              <a:t>Δημιουργία ενός αποτελεσματικού μηχανισμού παρακολούθησης, αξιολόγησης και επικαιροποίησης των δράσεων και πολιτικών προσαρμογής</a:t>
            </a:r>
          </a:p>
          <a:p>
            <a:pPr>
              <a:defRPr/>
            </a:pPr>
            <a:endParaRPr lang="el-GR" sz="3200" b="1" dirty="0">
              <a:solidFill>
                <a:prstClr val="white"/>
              </a:solidFill>
              <a:latin typeface="Averta" panose="00000500000000000000" pitchFamily="50" charset="-95"/>
            </a:endParaRPr>
          </a:p>
          <a:p>
            <a:pPr>
              <a:defRPr/>
            </a:pPr>
            <a:r>
              <a:rPr lang="el-GR" sz="3200" b="1" dirty="0">
                <a:solidFill>
                  <a:prstClr val="white"/>
                </a:solidFill>
                <a:latin typeface="Averta" panose="00000500000000000000" pitchFamily="50" charset="-95"/>
              </a:rPr>
              <a:t> </a:t>
            </a:r>
            <a:endParaRPr lang="el-GR" altLang="el-GR" sz="3200" b="1" dirty="0">
              <a:solidFill>
                <a:prstClr val="white"/>
              </a:solidFill>
              <a:latin typeface="Averta" panose="00000500000000000000" pitchFamily="50" charset="-95"/>
            </a:endParaRPr>
          </a:p>
          <a:p>
            <a:pPr>
              <a:defRPr/>
            </a:pPr>
            <a:endParaRPr lang="en-US" sz="3200" b="1" dirty="0">
              <a:solidFill>
                <a:prstClr val="white"/>
              </a:solidFill>
              <a:latin typeface="Averta" panose="00000500000000000000" pitchFamily="50" charset="-95"/>
              <a:ea typeface="Averta" charset="0"/>
              <a:cs typeface="Averta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3FAA3-AF65-944D-9ED2-4ED515243017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1F9289-5F98-A94F-BE9D-DEBC38048C8F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C3CE9D7-CB22-3548-B4E4-CD7C6A2ECA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779D75EA-E59D-48B6-AD59-7A7F11A72286}"/>
              </a:ext>
            </a:extLst>
          </p:cNvPr>
          <p:cNvSpPr/>
          <p:nvPr/>
        </p:nvSpPr>
        <p:spPr>
          <a:xfrm>
            <a:off x="725296" y="552497"/>
            <a:ext cx="22636148" cy="2147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6600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006449" y="599264"/>
            <a:ext cx="203639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l-GR" altLang="el-GR" b="1" u="sng" dirty="0">
                <a:solidFill>
                  <a:prstClr val="white"/>
                </a:solidFill>
                <a:latin typeface="Averta" panose="00000500000000000000" pitchFamily="50" charset="-95"/>
              </a:rPr>
              <a:t>ΒΑΣΙΚΟΣ ΣΤΟΧΟΣ 5</a:t>
            </a:r>
            <a:endParaRPr lang="en-GB" altLang="el-GR" b="1" u="sng" dirty="0">
              <a:solidFill>
                <a:prstClr val="white"/>
              </a:solidFill>
              <a:latin typeface="Averta" panose="00000500000000000000" pitchFamily="50" charset="-95"/>
            </a:endParaRPr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prstClr val="white"/>
                </a:solidFill>
                <a:latin typeface="Averta" panose="00000500000000000000" pitchFamily="50" charset="-95"/>
              </a:rPr>
              <a:t>Η ενδυνάμωση της προσαρμοστικής ικανότητας της ελληνικής κοινωνίας μέσα από δράσεις ενημέρωσης και ευαισθητοποίησης 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6C698865-D39A-4E48-981A-4E99CFE04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341133"/>
              </p:ext>
            </p:extLst>
          </p:nvPr>
        </p:nvGraphicFramePr>
        <p:xfrm>
          <a:off x="-812172" y="2819300"/>
          <a:ext cx="25936402" cy="9001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9A881F-0E10-854D-91AB-EC7EF8628D74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0F222D-C95E-4443-BA86-587F47585530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809C54C-58AE-E140-815C-BAC75F76D7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2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5284" y="3118192"/>
            <a:ext cx="93681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800" noProof="0" dirty="0" err="1">
                <a:solidFill>
                  <a:srgbClr val="E7E6E6">
                    <a:lumMod val="25000"/>
                  </a:srgbClr>
                </a:solidFill>
                <a:latin typeface="Averta" panose="00000500000000000000" pitchFamily="50" charset="-95"/>
              </a:rPr>
              <a:t>Γεωχωρική</a:t>
            </a:r>
            <a:r>
              <a:rPr lang="el-GR" sz="2800" noProof="0" dirty="0">
                <a:solidFill>
                  <a:srgbClr val="E7E6E6">
                    <a:lumMod val="25000"/>
                  </a:srgbClr>
                </a:solidFill>
                <a:latin typeface="Averta" panose="00000500000000000000" pitchFamily="50" charset="-95"/>
              </a:rPr>
              <a:t> βάση κλιματικών </a:t>
            </a:r>
            <a:r>
              <a:rPr lang="el-GR" sz="2800" noProof="0" dirty="0" err="1">
                <a:solidFill>
                  <a:srgbClr val="E7E6E6">
                    <a:lumMod val="25000"/>
                  </a:srgbClr>
                </a:solidFill>
                <a:latin typeface="Averta" panose="00000500000000000000" pitchFamily="50" charset="-95"/>
              </a:rPr>
              <a:t>προβο</a:t>
            </a:r>
            <a:r>
              <a:rPr lang="el-GR" sz="2800" dirty="0" err="1">
                <a:solidFill>
                  <a:srgbClr val="E7E6E6">
                    <a:lumMod val="25000"/>
                  </a:srgbClr>
                </a:solidFill>
                <a:latin typeface="Averta" panose="00000500000000000000" pitchFamily="50" charset="-95"/>
              </a:rPr>
              <a:t>λών</a:t>
            </a:r>
            <a:r>
              <a:rPr lang="el-GR" sz="2800" dirty="0">
                <a:solidFill>
                  <a:srgbClr val="E7E6E6">
                    <a:lumMod val="25000"/>
                  </a:srgbClr>
                </a:solidFill>
                <a:latin typeface="Averta" panose="00000500000000000000" pitchFamily="50" charset="-95"/>
              </a:rPr>
              <a:t>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Διαδικτυακός</a:t>
            </a:r>
            <a:r>
              <a:rPr kumimoji="0" lang="el-GR" sz="2800" b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 πληροφοριακός κόμβος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800" noProof="0" dirty="0">
                <a:solidFill>
                  <a:srgbClr val="E7E6E6">
                    <a:lumMod val="25000"/>
                  </a:srgbClr>
                </a:solidFill>
                <a:latin typeface="Averta" panose="00000500000000000000" pitchFamily="50" charset="-95"/>
              </a:rPr>
              <a:t>Ενσωμάτωση ΠΚΑ στον τομεακό σχεδιασμό</a:t>
            </a:r>
            <a:endParaRPr kumimoji="0" lang="el-GR" sz="2800" b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verta" panose="00000500000000000000" pitchFamily="50" charset="-95"/>
              <a:ea typeface="+mn-ea"/>
              <a:cs typeface="+mn-cs"/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Πιλοτικές εφαρμογές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verta" panose="00000500000000000000" pitchFamily="50" charset="-95"/>
              <a:ea typeface="+mn-ea"/>
              <a:cs typeface="+mn-cs"/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Μηχανισμός Αξιολόγησης &amp; Παρακολούθησης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Ολοκληρωμένες κλιματικές πολιτικές (μετριασμός &amp; προσαρμογή)</a:t>
            </a:r>
          </a:p>
        </p:txBody>
      </p:sp>
      <p:graphicFrame>
        <p:nvGraphicFramePr>
          <p:cNvPr id="12" name="Diagram 4"/>
          <p:cNvGraphicFramePr/>
          <p:nvPr>
            <p:extLst>
              <p:ext uri="{D42A27DB-BD31-4B8C-83A1-F6EECF244321}">
                <p14:modId xmlns:p14="http://schemas.microsoft.com/office/powerpoint/2010/main" val="1791718146"/>
              </p:ext>
            </p:extLst>
          </p:nvPr>
        </p:nvGraphicFramePr>
        <p:xfrm>
          <a:off x="7080366" y="501128"/>
          <a:ext cx="20298204" cy="1022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79D75EA-E59D-48B6-AD59-7A7F11A72286}"/>
              </a:ext>
            </a:extLst>
          </p:cNvPr>
          <p:cNvSpPr/>
          <p:nvPr/>
        </p:nvSpPr>
        <p:spPr>
          <a:xfrm>
            <a:off x="434350" y="688019"/>
            <a:ext cx="9829057" cy="1904936"/>
          </a:xfrm>
          <a:prstGeom prst="rect">
            <a:avLst/>
          </a:prstGeom>
          <a:solidFill>
            <a:srgbClr val="2E5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294DA-DF75-4AD2-99F0-DC6AF9FBA543}"/>
              </a:ext>
            </a:extLst>
          </p:cNvPr>
          <p:cNvSpPr txBox="1"/>
          <p:nvPr/>
        </p:nvSpPr>
        <p:spPr>
          <a:xfrm>
            <a:off x="1238863" y="763324"/>
            <a:ext cx="8727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verta" panose="00000500000000000000" pitchFamily="50" charset="-95"/>
              </a:rPr>
              <a:t>A</a:t>
            </a:r>
            <a:r>
              <a:rPr lang="el-GR" dirty="0" err="1">
                <a:solidFill>
                  <a:schemeClr val="bg1"/>
                </a:solidFill>
                <a:latin typeface="Averta" panose="00000500000000000000" pitchFamily="50" charset="-95"/>
              </a:rPr>
              <a:t>ναπαραγωγή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 και μεταφορά αποτελεσμάτων και καλών πρακτικών του έργου </a:t>
            </a:r>
            <a:r>
              <a:rPr lang="en-US" dirty="0">
                <a:solidFill>
                  <a:schemeClr val="bg1"/>
                </a:solidFill>
                <a:latin typeface="Averta" panose="00000500000000000000" pitchFamily="50" charset="-95"/>
              </a:rPr>
              <a:t>LIFE-IP AdaptInGR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35A557-098C-B045-BC6F-FFFD91BDD643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AA19F0-4270-3341-9809-BD9629DD63E0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F28EB80-A132-1247-8ED4-1E0474A913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32805" y="4535036"/>
            <a:ext cx="9572982" cy="856048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9380" y="1302070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E5096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E5096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71269" y="5419144"/>
            <a:ext cx="1836592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LIFE-IP AdaptInGR</a:t>
            </a:r>
            <a:endParaRPr kumimoji="0" lang="el-GR" altLang="el-G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panose="00000500000000000000" pitchFamily="50" charset="-95"/>
              <a:ea typeface="+mn-ea"/>
              <a:cs typeface="+mn-cs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Δράσεις για την αναθεώρηση της ΕΣΠΚΑ και των </a:t>
            </a:r>
            <a:r>
              <a:rPr kumimoji="0" lang="el-G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  <a:ea typeface="+mn-ea"/>
                <a:cs typeface="+mn-cs"/>
              </a:rPr>
              <a:t>ΠεΣΠΚΑ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panose="00000500000000000000" pitchFamily="50" charset="-95"/>
              <a:ea typeface="+mn-ea"/>
              <a:cs typeface="+mn-cs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panose="00000500000000000000" pitchFamily="50" charset="-95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9476509" y="0"/>
            <a:ext cx="14905903" cy="11769213"/>
          </a:xfrm>
          <a:prstGeom prst="rect">
            <a:avLst/>
          </a:prstGeom>
          <a:solidFill>
            <a:srgbClr val="68B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400" dirty="0">
              <a:solidFill>
                <a:schemeClr val="bg1"/>
              </a:solidFill>
              <a:latin typeface="Averta" panose="00000500000000000000" pitchFamily="50" charset="-95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3" y="12241162"/>
            <a:ext cx="5588000" cy="9982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38863" y="11769213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4580177" y="603992"/>
            <a:ext cx="5931478" cy="705552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000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Οι </a:t>
            </a:r>
            <a:r>
              <a:rPr lang="el-GR" sz="3000" dirty="0" err="1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συνδικαιούχοι</a:t>
            </a:r>
            <a:r>
              <a:rPr lang="el-GR" sz="3000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 του έργου</a:t>
            </a:r>
            <a:endParaRPr lang="en-US" sz="3000" dirty="0">
              <a:solidFill>
                <a:schemeClr val="bg1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graphicFrame>
        <p:nvGraphicFramePr>
          <p:cNvPr id="9" name="Diagram 11"/>
          <p:cNvGraphicFramePr/>
          <p:nvPr/>
        </p:nvGraphicFramePr>
        <p:xfrm>
          <a:off x="9901925" y="1898465"/>
          <a:ext cx="14480488" cy="813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8863" y="603992"/>
            <a:ext cx="796417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latin typeface="Averta" panose="00000500000000000000" pitchFamily="50" charset="-95"/>
              </a:rPr>
              <a:t>Διακριτικός τίτλος</a:t>
            </a:r>
          </a:p>
          <a:p>
            <a:pPr fontAlgn="t"/>
            <a:r>
              <a:rPr lang="en-US" sz="3000" dirty="0">
                <a:latin typeface="Averta" panose="00000500000000000000" pitchFamily="50" charset="-95"/>
              </a:rPr>
              <a:t>LIFE-IP </a:t>
            </a:r>
            <a:r>
              <a:rPr lang="en-US" sz="3000" dirty="0" err="1">
                <a:latin typeface="Averta" panose="00000500000000000000" pitchFamily="50" charset="-95"/>
              </a:rPr>
              <a:t>AdaptInGR</a:t>
            </a:r>
            <a:endParaRPr lang="el-GR" sz="3000" dirty="0">
              <a:latin typeface="Averta" panose="00000500000000000000" pitchFamily="50" charset="-95"/>
            </a:endParaRPr>
          </a:p>
          <a:p>
            <a:endParaRPr lang="el-GR" sz="3000" dirty="0">
              <a:latin typeface="Averta" panose="00000500000000000000" pitchFamily="50" charset="-95"/>
            </a:endParaRPr>
          </a:p>
          <a:p>
            <a:r>
              <a:rPr lang="el-GR" sz="3000" b="1" dirty="0">
                <a:latin typeface="Averta" panose="00000500000000000000" pitchFamily="50" charset="-95"/>
              </a:rPr>
              <a:t>Τίτλος</a:t>
            </a:r>
          </a:p>
          <a:p>
            <a:pPr fontAlgn="t"/>
            <a:r>
              <a:rPr lang="el-GR" sz="3000" dirty="0" err="1">
                <a:latin typeface="Averta" panose="00000500000000000000" pitchFamily="50" charset="-95"/>
              </a:rPr>
              <a:t>Boosting</a:t>
            </a:r>
            <a:r>
              <a:rPr lang="el-GR" sz="3000" dirty="0">
                <a:latin typeface="Averta" panose="00000500000000000000" pitchFamily="50" charset="-95"/>
              </a:rPr>
              <a:t> the </a:t>
            </a:r>
            <a:r>
              <a:rPr lang="el-GR" sz="3000" dirty="0" err="1">
                <a:latin typeface="Averta" panose="00000500000000000000" pitchFamily="50" charset="-95"/>
              </a:rPr>
              <a:t>implementation</a:t>
            </a:r>
            <a:r>
              <a:rPr lang="el-GR" sz="3000" dirty="0">
                <a:latin typeface="Averta" panose="00000500000000000000" pitchFamily="50" charset="-95"/>
              </a:rPr>
              <a:t> of </a:t>
            </a:r>
            <a:r>
              <a:rPr lang="el-GR" sz="3000" dirty="0" err="1">
                <a:latin typeface="Averta" panose="00000500000000000000" pitchFamily="50" charset="-95"/>
              </a:rPr>
              <a:t>adaptation</a:t>
            </a:r>
            <a:r>
              <a:rPr lang="el-GR" sz="3000" dirty="0">
                <a:latin typeface="Averta" panose="00000500000000000000" pitchFamily="50" charset="-95"/>
              </a:rPr>
              <a:t> </a:t>
            </a:r>
            <a:r>
              <a:rPr lang="el-GR" sz="3000" dirty="0" err="1">
                <a:latin typeface="Averta" panose="00000500000000000000" pitchFamily="50" charset="-95"/>
              </a:rPr>
              <a:t>policy</a:t>
            </a:r>
            <a:r>
              <a:rPr lang="el-GR" sz="3000" dirty="0">
                <a:latin typeface="Averta" panose="00000500000000000000" pitchFamily="50" charset="-95"/>
              </a:rPr>
              <a:t> </a:t>
            </a:r>
            <a:r>
              <a:rPr lang="el-GR" sz="3000" dirty="0" err="1">
                <a:latin typeface="Averta" panose="00000500000000000000" pitchFamily="50" charset="-95"/>
              </a:rPr>
              <a:t>across</a:t>
            </a:r>
            <a:r>
              <a:rPr lang="el-GR" sz="3000" dirty="0">
                <a:latin typeface="Averta" panose="00000500000000000000" pitchFamily="50" charset="-95"/>
              </a:rPr>
              <a:t> </a:t>
            </a:r>
            <a:r>
              <a:rPr lang="el-GR" sz="3000" dirty="0" err="1">
                <a:latin typeface="Averta" panose="00000500000000000000" pitchFamily="50" charset="-95"/>
              </a:rPr>
              <a:t>Greece</a:t>
            </a:r>
            <a:r>
              <a:rPr lang="el-GR" sz="3000" dirty="0">
                <a:latin typeface="Averta" panose="00000500000000000000" pitchFamily="50" charset="-95"/>
              </a:rPr>
              <a:t>  </a:t>
            </a:r>
            <a:br>
              <a:rPr lang="el-GR" sz="3000" dirty="0">
                <a:latin typeface="Averta" panose="00000500000000000000" pitchFamily="50" charset="-95"/>
              </a:rPr>
            </a:br>
            <a:r>
              <a:rPr lang="el-GR" sz="3000" dirty="0">
                <a:latin typeface="Averta" panose="00000500000000000000" pitchFamily="50" charset="-95"/>
              </a:rPr>
              <a:t>(</a:t>
            </a:r>
            <a:r>
              <a:rPr lang="el-GR" sz="3000" dirty="0" err="1">
                <a:latin typeface="Averta" panose="00000500000000000000" pitchFamily="50" charset="-95"/>
              </a:rPr>
              <a:t>Eνισχύοντας</a:t>
            </a:r>
            <a:r>
              <a:rPr lang="el-GR" sz="3000" dirty="0">
                <a:latin typeface="Averta" panose="00000500000000000000" pitchFamily="50" charset="-95"/>
              </a:rPr>
              <a:t> την εφαρμογή πολιτικής για την προσαρμογή στην κλιματική αλλαγή στην Ελλάδα)</a:t>
            </a:r>
          </a:p>
          <a:p>
            <a:pPr fontAlgn="t"/>
            <a:endParaRPr lang="el-GR" sz="3000" dirty="0">
              <a:latin typeface="Averta" panose="00000500000000000000" pitchFamily="50" charset="-95"/>
            </a:endParaRPr>
          </a:p>
          <a:p>
            <a:r>
              <a:rPr lang="el-GR" sz="3000" b="1" dirty="0">
                <a:latin typeface="Averta" panose="00000500000000000000" pitchFamily="50" charset="-95"/>
              </a:rPr>
              <a:t>Κωδικός</a:t>
            </a:r>
            <a:endParaRPr lang="el-GR" sz="3000" dirty="0">
              <a:latin typeface="Averta" panose="00000500000000000000" pitchFamily="50" charset="-95"/>
            </a:endParaRPr>
          </a:p>
          <a:p>
            <a:pPr fontAlgn="t"/>
            <a:r>
              <a:rPr lang="en-US" sz="3000" dirty="0">
                <a:latin typeface="Averta" panose="00000500000000000000" pitchFamily="50" charset="-95"/>
              </a:rPr>
              <a:t>LIFE17 IPC/GR/000006</a:t>
            </a:r>
            <a:endParaRPr lang="el-GR" sz="3000" dirty="0">
              <a:latin typeface="Averta" panose="00000500000000000000" pitchFamily="50" charset="-95"/>
            </a:endParaRPr>
          </a:p>
          <a:p>
            <a:pPr fontAlgn="t"/>
            <a:endParaRPr lang="el-GR" sz="3000" dirty="0">
              <a:latin typeface="Averta" panose="00000500000000000000" pitchFamily="50" charset="-95"/>
            </a:endParaRPr>
          </a:p>
          <a:p>
            <a:r>
              <a:rPr lang="el-GR" sz="3000" b="1" dirty="0">
                <a:latin typeface="Averta" panose="00000500000000000000" pitchFamily="50" charset="-95"/>
              </a:rPr>
              <a:t>Διάρκεια</a:t>
            </a:r>
            <a:endParaRPr lang="el-GR" sz="3000" dirty="0">
              <a:latin typeface="Averta" panose="00000500000000000000" pitchFamily="50" charset="-95"/>
            </a:endParaRPr>
          </a:p>
          <a:p>
            <a:pPr fontAlgn="t"/>
            <a:r>
              <a:rPr lang="en-US" sz="3000" dirty="0">
                <a:latin typeface="Averta" panose="00000500000000000000" pitchFamily="50" charset="-95"/>
              </a:rPr>
              <a:t>2019-2026 (</a:t>
            </a:r>
            <a:r>
              <a:rPr lang="el-GR" sz="3000" dirty="0">
                <a:latin typeface="Averta" panose="00000500000000000000" pitchFamily="50" charset="-95"/>
              </a:rPr>
              <a:t>8 έτη)</a:t>
            </a:r>
          </a:p>
          <a:p>
            <a:pPr fontAlgn="t"/>
            <a:endParaRPr lang="el-GR" sz="3000" dirty="0">
              <a:latin typeface="Averta" panose="00000500000000000000" pitchFamily="50" charset="-95"/>
            </a:endParaRPr>
          </a:p>
          <a:p>
            <a:pPr fontAlgn="t"/>
            <a:r>
              <a:rPr lang="el-GR" sz="3000" b="1" dirty="0">
                <a:latin typeface="Averta" panose="00000500000000000000" pitchFamily="50" charset="-95"/>
              </a:rPr>
              <a:t>Προϋπολογισμός</a:t>
            </a:r>
            <a:endParaRPr lang="el-GR" sz="3000" dirty="0">
              <a:latin typeface="Averta" panose="00000500000000000000" pitchFamily="50" charset="-95"/>
            </a:endParaRPr>
          </a:p>
          <a:p>
            <a:pPr fontAlgn="t"/>
            <a:r>
              <a:rPr lang="el-GR" sz="3000" dirty="0">
                <a:latin typeface="Averta" panose="00000500000000000000" pitchFamily="50" charset="-95"/>
              </a:rPr>
              <a:t>€14.189.548,00 </a:t>
            </a:r>
          </a:p>
          <a:p>
            <a:endParaRPr lang="el-GR" sz="3000" b="1" dirty="0">
              <a:latin typeface="Averta" panose="00000500000000000000" pitchFamily="50" charset="-95"/>
            </a:endParaRPr>
          </a:p>
          <a:p>
            <a:r>
              <a:rPr lang="el-GR" sz="3000" b="1" dirty="0">
                <a:latin typeface="Averta" panose="00000500000000000000" pitchFamily="50" charset="-95"/>
              </a:rPr>
              <a:t>Χρηματοδότηση</a:t>
            </a:r>
          </a:p>
          <a:p>
            <a:r>
              <a:rPr lang="el-GR" sz="3000" dirty="0">
                <a:latin typeface="Averta" panose="00000500000000000000" pitchFamily="50" charset="-95"/>
              </a:rPr>
              <a:t>€</a:t>
            </a:r>
            <a:r>
              <a:rPr lang="en-US" sz="3000" dirty="0">
                <a:latin typeface="Averta" panose="00000500000000000000" pitchFamily="50" charset="-95"/>
              </a:rPr>
              <a:t>8</a:t>
            </a:r>
            <a:r>
              <a:rPr lang="el-GR" sz="3000" dirty="0">
                <a:latin typeface="Averta" panose="00000500000000000000" pitchFamily="50" charset="-95"/>
              </a:rPr>
              <a:t>,3 εκατ. </a:t>
            </a:r>
            <a:r>
              <a:rPr lang="en-US" sz="3000" dirty="0">
                <a:latin typeface="Averta" panose="00000500000000000000" pitchFamily="50" charset="-95"/>
              </a:rPr>
              <a:t>E.E./</a:t>
            </a:r>
            <a:r>
              <a:rPr lang="el-GR" sz="3000" dirty="0">
                <a:latin typeface="Averta" panose="00000500000000000000" pitchFamily="50" charset="-95"/>
              </a:rPr>
              <a:t>Πρόγραμμα </a:t>
            </a:r>
            <a:r>
              <a:rPr lang="en-US" sz="3000" dirty="0">
                <a:latin typeface="Averta" panose="00000500000000000000" pitchFamily="50" charset="-95"/>
              </a:rPr>
              <a:t>LIFE </a:t>
            </a:r>
          </a:p>
          <a:p>
            <a:r>
              <a:rPr lang="el-GR" sz="3000" dirty="0">
                <a:latin typeface="Averta" panose="00000500000000000000" pitchFamily="50" charset="-95"/>
              </a:rPr>
              <a:t>€</a:t>
            </a:r>
            <a:r>
              <a:rPr lang="en-US" sz="3000" dirty="0">
                <a:latin typeface="Averta" panose="00000500000000000000" pitchFamily="50" charset="-95"/>
              </a:rPr>
              <a:t>2</a:t>
            </a:r>
            <a:r>
              <a:rPr lang="el-GR" sz="3000" dirty="0">
                <a:latin typeface="Averta" panose="00000500000000000000" pitchFamily="50" charset="-95"/>
              </a:rPr>
              <a:t>,5 εκατ. Πράσινο Ταμείο </a:t>
            </a:r>
          </a:p>
          <a:p>
            <a:r>
              <a:rPr lang="el-GR" sz="3000" dirty="0">
                <a:latin typeface="Averta" panose="00000500000000000000" pitchFamily="50" charset="-95"/>
              </a:rPr>
              <a:t>€3,1 εκατ. Ίδιοι πόροι </a:t>
            </a:r>
            <a:r>
              <a:rPr lang="el-GR" sz="3000" dirty="0" err="1">
                <a:latin typeface="Averta" panose="00000500000000000000" pitchFamily="50" charset="-95"/>
              </a:rPr>
              <a:t>συνδικαιούχων</a:t>
            </a:r>
            <a:endParaRPr lang="el-GR" sz="3000" dirty="0">
              <a:latin typeface="Averta" panose="00000500000000000000" pitchFamily="50" charset="-95"/>
            </a:endParaRPr>
          </a:p>
          <a:p>
            <a:r>
              <a:rPr lang="el-GR" sz="3000" dirty="0">
                <a:latin typeface="Averta" panose="00000500000000000000" pitchFamily="50" charset="-95"/>
              </a:rPr>
              <a:t>€0,3 εκατ. Άλλη συγχρηματοδότηση</a:t>
            </a:r>
          </a:p>
        </p:txBody>
      </p:sp>
    </p:spTree>
    <p:extLst>
      <p:ext uri="{BB962C8B-B14F-4D97-AF65-F5344CB8AC3E}">
        <p14:creationId xmlns:p14="http://schemas.microsoft.com/office/powerpoint/2010/main" val="129971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1009650" y="685332"/>
            <a:ext cx="22351793" cy="1132465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Αξιολόγηση/αναθεώρηση της ΕΣΠΚΑ και των ΠεΣΠΚΑ</a:t>
            </a: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655642002"/>
              </p:ext>
            </p:extLst>
          </p:nvPr>
        </p:nvGraphicFramePr>
        <p:xfrm>
          <a:off x="1009650" y="1408175"/>
          <a:ext cx="22122581" cy="1002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295F34-9B27-B241-81DD-678A98CC19C2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1EF953-9ABD-5341-B0F8-344CAEC27B4B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2A682D1-538B-0049-9F63-A8808B6B2C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32805" y="4535036"/>
            <a:ext cx="9572982" cy="856048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  <a:p>
            <a:pPr>
              <a:defRPr/>
            </a:pPr>
            <a:endParaRPr lang="el-GR" sz="3200" dirty="0">
              <a:solidFill>
                <a:prstClr val="white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9380" y="1302070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rgbClr val="2E5096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E5096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71268" y="5419144"/>
            <a:ext cx="2225427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l-GR" sz="4400" b="1" dirty="0">
                <a:solidFill>
                  <a:prstClr val="white"/>
                </a:solidFill>
                <a:latin typeface="Averta" panose="00000500000000000000" pitchFamily="50" charset="-95"/>
              </a:rPr>
              <a:t>LIFE-IP AdaptInGR</a:t>
            </a:r>
            <a:endParaRPr lang="el-GR" altLang="el-GR" sz="4400" b="1" dirty="0">
              <a:solidFill>
                <a:prstClr val="white"/>
              </a:solidFill>
              <a:latin typeface="Averta" panose="00000500000000000000" pitchFamily="50" charset="-95"/>
            </a:endParaRPr>
          </a:p>
          <a:p>
            <a:pPr>
              <a:defRPr/>
            </a:pPr>
            <a:r>
              <a:rPr lang="el-GR" sz="4400" b="1" dirty="0">
                <a:solidFill>
                  <a:prstClr val="white"/>
                </a:solidFill>
                <a:latin typeface="Averta" panose="00000500000000000000" pitchFamily="50" charset="-95"/>
              </a:rPr>
              <a:t>Παρακολούθηση και </a:t>
            </a:r>
            <a:r>
              <a:rPr lang="el-GR" sz="4400" b="1" dirty="0" err="1">
                <a:solidFill>
                  <a:prstClr val="white"/>
                </a:solidFill>
                <a:latin typeface="Averta" panose="00000500000000000000" pitchFamily="50" charset="-95"/>
              </a:rPr>
              <a:t>μόχλευση</a:t>
            </a:r>
            <a:r>
              <a:rPr lang="el-GR" sz="4400" b="1" dirty="0">
                <a:solidFill>
                  <a:prstClr val="white"/>
                </a:solidFill>
                <a:latin typeface="Averta" panose="00000500000000000000" pitchFamily="50" charset="-95"/>
              </a:rPr>
              <a:t> συμπληρωματικών πόρων</a:t>
            </a:r>
            <a:r>
              <a:rPr lang="it-IT" sz="4400" b="1" dirty="0">
                <a:solidFill>
                  <a:prstClr val="white"/>
                </a:solidFill>
                <a:latin typeface="Averta" panose="00000500000000000000" pitchFamily="50" charset="-95"/>
              </a:rPr>
              <a:t> </a:t>
            </a:r>
            <a:r>
              <a:rPr lang="el-GR" sz="4400" b="1" dirty="0">
                <a:solidFill>
                  <a:prstClr val="white"/>
                </a:solidFill>
                <a:latin typeface="Averta" panose="00000500000000000000" pitchFamily="50" charset="-95"/>
              </a:rPr>
              <a:t>για την υλοποίηση </a:t>
            </a:r>
            <a:endParaRPr lang="it-IT" sz="4400" b="1" dirty="0">
              <a:solidFill>
                <a:prstClr val="white"/>
              </a:solidFill>
              <a:latin typeface="Averta" panose="00000500000000000000" pitchFamily="50" charset="-95"/>
            </a:endParaRPr>
          </a:p>
          <a:p>
            <a:pPr>
              <a:defRPr/>
            </a:pPr>
            <a:r>
              <a:rPr lang="el-GR" sz="4400" b="1" dirty="0">
                <a:solidFill>
                  <a:prstClr val="white"/>
                </a:solidFill>
                <a:latin typeface="Averta" panose="00000500000000000000" pitchFamily="50" charset="-95"/>
              </a:rPr>
              <a:t>της ΕΣΠΚΑ</a:t>
            </a:r>
          </a:p>
        </p:txBody>
      </p:sp>
    </p:spTree>
    <p:extLst>
      <p:ext uri="{BB962C8B-B14F-4D97-AF65-F5344CB8AC3E}">
        <p14:creationId xmlns:p14="http://schemas.microsoft.com/office/powerpoint/2010/main" val="324883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893527"/>
              </p:ext>
            </p:extLst>
          </p:nvPr>
        </p:nvGraphicFramePr>
        <p:xfrm>
          <a:off x="-2031868" y="911402"/>
          <a:ext cx="15320283" cy="979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6878" y="645340"/>
            <a:ext cx="10434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4472C4">
                    <a:lumMod val="75000"/>
                  </a:srgbClr>
                </a:solidFill>
                <a:latin typeface="Averta" panose="00000500000000000000" pitchFamily="50" charset="-95"/>
              </a:rPr>
              <a:t>Παρακολούθηση συμπληρωματικών πόρων </a:t>
            </a:r>
          </a:p>
          <a:p>
            <a:pPr marL="692115" indent="-469877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Αναγνώριση συμπληρωματικών πόρων</a:t>
            </a:r>
            <a:endParaRPr lang="en-US" sz="3200" dirty="0">
              <a:solidFill>
                <a:prstClr val="black"/>
              </a:solidFill>
              <a:latin typeface="Averta" panose="00000500000000000000" pitchFamily="50" charset="-95"/>
            </a:endParaRPr>
          </a:p>
          <a:p>
            <a:pPr marL="692115" indent="-469877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Επαφή με τις αρμόδιες διαχειριστικές αρχές</a:t>
            </a:r>
            <a:endParaRPr lang="en-US" sz="3200" dirty="0">
              <a:solidFill>
                <a:prstClr val="black"/>
              </a:solidFill>
              <a:latin typeface="Averta" panose="00000500000000000000" pitchFamily="50" charset="-95"/>
            </a:endParaRPr>
          </a:p>
          <a:p>
            <a:pPr marL="692115" indent="-469877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Συλλογή, σύνθεση και </a:t>
            </a:r>
            <a:r>
              <a:rPr lang="el-GR" sz="3200" dirty="0" err="1">
                <a:solidFill>
                  <a:prstClr val="black"/>
                </a:solidFill>
                <a:latin typeface="Averta" panose="00000500000000000000" pitchFamily="50" charset="-95"/>
              </a:rPr>
              <a:t>επικαιροποίηση</a:t>
            </a: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 στοιχείων και πληροφοριών από όλες τις διαχειριστικές αρχές, μέσω της σύνταξης περιοδικών ενημερωτικών και εκθέσεων</a:t>
            </a:r>
            <a:endParaRPr lang="en-GB" sz="3200" dirty="0">
              <a:solidFill>
                <a:prstClr val="black"/>
              </a:solidFill>
              <a:latin typeface="Averta" panose="00000500000000000000" pitchFamily="50" charset="-95"/>
            </a:endParaRPr>
          </a:p>
          <a:p>
            <a:pPr marL="692115" indent="-469877">
              <a:buFont typeface="Arial" panose="020B0604020202020204" pitchFamily="34" charset="0"/>
              <a:buChar char="•"/>
            </a:pPr>
            <a:r>
              <a:rPr lang="el-GR" sz="3200" b="1" dirty="0">
                <a:latin typeface="Averta" panose="00000500000000000000" pitchFamily="50" charset="-95"/>
              </a:rPr>
              <a:t>Αναγνώριση πιθανών «χρηματοδοτικών κενών» και «ευκαιριών»</a:t>
            </a:r>
            <a:endParaRPr lang="en-US" sz="3200" b="1" dirty="0">
              <a:latin typeface="Averta" panose="00000500000000000000" pitchFamily="50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2537" y="5957694"/>
            <a:ext cx="94309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err="1">
                <a:solidFill>
                  <a:srgbClr val="4472C4">
                    <a:lumMod val="75000"/>
                  </a:srgbClr>
                </a:solidFill>
                <a:latin typeface="Averta" panose="00000500000000000000" pitchFamily="50" charset="-95"/>
              </a:rPr>
              <a:t>Μόχλευση</a:t>
            </a:r>
            <a:r>
              <a:rPr lang="el-GR" sz="3200" b="1" dirty="0">
                <a:solidFill>
                  <a:srgbClr val="4472C4">
                    <a:lumMod val="75000"/>
                  </a:srgbClr>
                </a:solidFill>
                <a:latin typeface="Averta" panose="00000500000000000000" pitchFamily="50" charset="-95"/>
              </a:rPr>
              <a:t> συμπληρωματικών πόρων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200" b="1" dirty="0">
                <a:latin typeface="Averta" panose="00000500000000000000" pitchFamily="50" charset="-95"/>
              </a:rPr>
              <a:t>Ενημέρωση διαχειριστικών αρχών σχετικά με τις προτεραιότητες και ανάγκες χρηματοδότησης έργων προσαρμογής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l-GR" sz="3200" b="1" dirty="0">
                <a:latin typeface="Averta" panose="00000500000000000000" pitchFamily="50" charset="-95"/>
              </a:rPr>
              <a:t>Ενημέρωση υπηρεσιών και φορέων που υλοποιούν δράσεις προσαρμογής για τα διαθέσιμα χρηματοδοτικά εργαλεία</a:t>
            </a: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prstClr val="black"/>
                </a:solidFill>
                <a:latin typeface="Averta" panose="00000500000000000000" pitchFamily="50" charset="-95"/>
              </a:rPr>
              <a:t>Ενημέρωση του χρηματοπιστωτικού τομέα με σκοπό την ανάπτυξη προϊόντων για τη χρηματοδότηση δράσεων προσαρμογής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6FD42-A326-9E4F-98D6-FF61469B2F82}"/>
              </a:ext>
            </a:extLst>
          </p:cNvPr>
          <p:cNvCxnSpPr>
            <a:cxnSpLocks/>
          </p:cNvCxnSpPr>
          <p:nvPr/>
        </p:nvCxnSpPr>
        <p:spPr>
          <a:xfrm>
            <a:off x="974678" y="11981865"/>
            <a:ext cx="22078689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78C45A-C128-824A-99FD-EF91DF2B5E89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296632"/>
                </a:solidFill>
                <a:ea typeface="Averta" charset="0"/>
                <a:cs typeface="Averta" charset="0"/>
              </a:rPr>
              <a:t>www.adaptivegreece.gr</a:t>
            </a:r>
            <a:endParaRPr lang="en-US" sz="2600" dirty="0">
              <a:solidFill>
                <a:srgbClr val="296632"/>
              </a:solidFill>
              <a:ea typeface="Averta" charset="0"/>
              <a:cs typeface="Averta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063457D-46BD-E042-8586-6ADDF09AE5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3" y="123935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79380" y="1302070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E5096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E5096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18554" y="4212307"/>
            <a:ext cx="13644113" cy="856048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emibold" charset="0"/>
                <a:ea typeface="Averta" charset="0"/>
                <a:cs typeface="Averta" charset="0"/>
              </a:rPr>
              <a:t>Σας ευχαριστούμε!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emibold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Υπουργείο Περιβάλλοντος &amp; Ενέργειας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Γενική Διεύθυνση Περιβαλλοντικής Πολιτικής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Διεύθυνση Κλιματικής Αλλαγής &amp; Ποιότητας της Ατμόσφαιρας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Τμήμα Κλιματικής Αλλαγής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Διεύθυνση: Πατησίων 147, ΤΚ 112 51, Αθήνα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Τηλ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.: 210.8642.118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Ε-</a:t>
            </a:r>
            <a:r>
              <a:rPr kumimoji="0" lang="el-GR" sz="32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mail</a:t>
            </a:r>
            <a:r>
              <a:rPr kumimoji="0" lang="el-GR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: </a:t>
            </a:r>
            <a:r>
              <a:rPr kumimoji="0" lang="el-GR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i.tsalakanidou@prv.ypeka.gr</a:t>
            </a:r>
            <a:r>
              <a:rPr kumimoji="0" lang="it-IT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, </a:t>
            </a:r>
            <a:r>
              <a:rPr kumimoji="0" lang="it-IT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ekarali8@gmail.com</a:t>
            </a:r>
            <a:endParaRPr kumimoji="0" lang="it-IT" sz="32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l-GR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Ιστοσελίδα: </a:t>
            </a:r>
            <a:r>
              <a:rPr kumimoji="0" lang="el-GR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www.ypeka.gr</a:t>
            </a:r>
            <a:r>
              <a:rPr lang="it-IT" sz="3200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, </a:t>
            </a:r>
            <a:r>
              <a:rPr lang="it-IT" sz="3200" u="sng" dirty="0" err="1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https</a:t>
            </a:r>
            <a:r>
              <a:rPr lang="it-IT" sz="3200" u="sng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://</a:t>
            </a:r>
            <a:r>
              <a:rPr lang="it-IT" sz="3200" u="sng" dirty="0" err="1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r>
              <a:rPr lang="it-IT" sz="3200" u="sng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/</a:t>
            </a:r>
            <a:r>
              <a:rPr lang="it-IT" sz="3200" u="sng" dirty="0" err="1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el</a:t>
            </a:r>
            <a:r>
              <a:rPr lang="it-IT" sz="3200" u="sng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-gr</a:t>
            </a:r>
            <a:r>
              <a:rPr lang="it-IT" sz="3200" dirty="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rPr>
              <a:t>/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E5C1F-A5F2-8844-940D-84EC3656FC66}"/>
              </a:ext>
            </a:extLst>
          </p:cNvPr>
          <p:cNvSpPr txBox="1"/>
          <p:nvPr/>
        </p:nvSpPr>
        <p:spPr>
          <a:xfrm>
            <a:off x="21502255" y="69549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0A057-D963-974C-B45B-D719F0D76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2233" y="2854036"/>
            <a:ext cx="10563642" cy="10861964"/>
          </a:xfrm>
          <a:prstGeom prst="rect">
            <a:avLst/>
          </a:prstGeom>
        </p:spPr>
      </p:pic>
      <p:pic>
        <p:nvPicPr>
          <p:cNvPr id="9" name="Picture 2" descr="ΟΦΥΠΕΚΑ: Ολοκλήρωση διαδικασίας επιλογής Προϊσταμένων στις Διευθύνσεις  Διαχείρισης Προστατευόμενων Περιοχών – dasarxeio.com">
            <a:extLst>
              <a:ext uri="{FF2B5EF4-FFF2-40B4-BE49-F238E27FC236}">
                <a16:creationId xmlns:a16="http://schemas.microsoft.com/office/drawing/2014/main" id="{EBA8915B-CE1F-EA46-A3BC-CDCF613F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0737" y="2996365"/>
            <a:ext cx="3166533" cy="15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65656" y="398128"/>
            <a:ext cx="860761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accent5">
                    <a:lumMod val="75000"/>
                  </a:schemeClr>
                </a:solidFill>
                <a:latin typeface="Averta" panose="00000500000000000000" pitchFamily="50" charset="-95"/>
              </a:rPr>
              <a:t>Εθνική Στρατηγική για την Προσαρμογή στην Κλιματική Αλλαγή (ΕΣΠΚΑ)</a:t>
            </a:r>
            <a:endParaRPr lang="it-IT" sz="4800" b="1" dirty="0">
              <a:solidFill>
                <a:schemeClr val="accent5">
                  <a:lumMod val="75000"/>
                </a:schemeClr>
              </a:solidFill>
              <a:latin typeface="Averta" panose="00000500000000000000" pitchFamily="50" charset="-95"/>
            </a:endParaRPr>
          </a:p>
          <a:p>
            <a:endParaRPr lang="en-US" sz="4800" b="1" dirty="0">
              <a:solidFill>
                <a:schemeClr val="accent5">
                  <a:lumMod val="75000"/>
                </a:schemeClr>
              </a:solidFill>
              <a:latin typeface="Averta" panose="00000500000000000000" pitchFamily="50" charset="-95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Θεσμοθετήθηκε το</a:t>
            </a:r>
            <a:r>
              <a:rPr lang="en-US" sz="4000" dirty="0">
                <a:latin typeface="Averta" panose="00000500000000000000" pitchFamily="50" charset="-95"/>
              </a:rPr>
              <a:t> 2016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verta" panose="00000500000000000000" pitchFamily="50" charset="-95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15 τομείς προτεραιότητας</a:t>
            </a:r>
            <a:endParaRPr lang="it-IT" sz="4000" dirty="0">
              <a:latin typeface="Averta" panose="00000500000000000000" pitchFamily="50" charset="-95"/>
            </a:endParaRPr>
          </a:p>
          <a:p>
            <a:endParaRPr lang="el-GR" sz="4000" dirty="0">
              <a:latin typeface="Averta" panose="00000500000000000000" pitchFamily="50" charset="-95"/>
            </a:endParaRP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Λίστα προτεινόμενων μέτρων και δράσεων ανά τομέα</a:t>
            </a:r>
            <a:endParaRPr lang="it-IT" sz="4000" dirty="0">
              <a:latin typeface="Averta" panose="00000500000000000000" pitchFamily="50" charset="-95"/>
            </a:endParaRPr>
          </a:p>
          <a:p>
            <a:endParaRPr lang="en-US" sz="4000" dirty="0">
              <a:latin typeface="Averta" panose="00000500000000000000" pitchFamily="50" charset="-95"/>
            </a:endParaRP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Υλοποίηση μέσω </a:t>
            </a:r>
            <a:r>
              <a:rPr lang="en-US" sz="4000" dirty="0">
                <a:latin typeface="Averta" panose="00000500000000000000" pitchFamily="50" charset="-95"/>
              </a:rPr>
              <a:t>13 </a:t>
            </a:r>
            <a:r>
              <a:rPr lang="el-GR" sz="4000" dirty="0" err="1">
                <a:latin typeface="Averta" panose="00000500000000000000" pitchFamily="50" charset="-95"/>
              </a:rPr>
              <a:t>ΠεΣΠΚΑ</a:t>
            </a:r>
            <a:r>
              <a:rPr lang="en-US" sz="4000" dirty="0">
                <a:latin typeface="Averta" panose="00000500000000000000" pitchFamily="50" charset="-95"/>
              </a:rPr>
              <a:t> </a:t>
            </a:r>
            <a:br>
              <a:rPr lang="el-GR" sz="4000" dirty="0">
                <a:latin typeface="Averta" panose="00000500000000000000" pitchFamily="50" charset="-95"/>
              </a:rPr>
            </a:br>
            <a:r>
              <a:rPr lang="en-US" sz="4000" dirty="0">
                <a:latin typeface="Averta" panose="00000500000000000000" pitchFamily="50" charset="-95"/>
              </a:rPr>
              <a:t>(</a:t>
            </a:r>
            <a:r>
              <a:rPr lang="el-GR" sz="4000" dirty="0">
                <a:latin typeface="Averta" panose="00000500000000000000" pitchFamily="50" charset="-95"/>
              </a:rPr>
              <a:t>σε εξέλιξη, έγκριση εντός 2022</a:t>
            </a:r>
            <a:r>
              <a:rPr lang="en-US" sz="4000" dirty="0">
                <a:latin typeface="Averta" panose="00000500000000000000" pitchFamily="50" charset="-95"/>
              </a:rPr>
              <a:t>) </a:t>
            </a:r>
          </a:p>
        </p:txBody>
      </p:sp>
      <p:sp>
        <p:nvSpPr>
          <p:cNvPr id="273" name="Ορθογώνιο 272"/>
          <p:cNvSpPr/>
          <p:nvPr/>
        </p:nvSpPr>
        <p:spPr>
          <a:xfrm>
            <a:off x="914141" y="151776"/>
            <a:ext cx="83106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6600" b="1" dirty="0">
              <a:solidFill>
                <a:srgbClr val="FDCE4E"/>
              </a:solidFill>
            </a:endParaRPr>
          </a:p>
          <a:p>
            <a:endParaRPr lang="el-GR" sz="4400" dirty="0">
              <a:solidFill>
                <a:srgbClr val="FDCE4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01C5C-B741-FE4B-B38B-FF7A2F1781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3" y="12241162"/>
            <a:ext cx="5588000" cy="9982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F3691D-7710-D945-809D-086B5B8C4640}"/>
              </a:ext>
            </a:extLst>
          </p:cNvPr>
          <p:cNvCxnSpPr/>
          <p:nvPr/>
        </p:nvCxnSpPr>
        <p:spPr>
          <a:xfrm>
            <a:off x="1238863" y="11769213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9E80CA-EC1F-A049-8843-F79834443ACB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0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65656" y="398128"/>
            <a:ext cx="860761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accent5">
                    <a:lumMod val="75000"/>
                  </a:schemeClr>
                </a:solidFill>
                <a:latin typeface="Averta" panose="00000500000000000000" pitchFamily="50" charset="-95"/>
              </a:rPr>
              <a:t>Εθνική Στρατηγική για την Προσαρμογή στην Κλιματική Αλλαγή (ΕΣΠΚΑ)</a:t>
            </a:r>
            <a:endParaRPr lang="it-IT" sz="4800" b="1" dirty="0">
              <a:solidFill>
                <a:schemeClr val="accent5">
                  <a:lumMod val="75000"/>
                </a:schemeClr>
              </a:solidFill>
              <a:latin typeface="Averta" panose="00000500000000000000" pitchFamily="50" charset="-95"/>
            </a:endParaRPr>
          </a:p>
          <a:p>
            <a:endParaRPr lang="en-US" sz="4800" b="1" dirty="0">
              <a:solidFill>
                <a:schemeClr val="accent5">
                  <a:lumMod val="75000"/>
                </a:schemeClr>
              </a:solidFill>
              <a:latin typeface="Averta" panose="00000500000000000000" pitchFamily="50" charset="-95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Θεσμοθετήθηκε το</a:t>
            </a:r>
            <a:r>
              <a:rPr lang="en-US" sz="4000" dirty="0">
                <a:latin typeface="Averta" panose="00000500000000000000" pitchFamily="50" charset="-95"/>
              </a:rPr>
              <a:t> 2016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Averta" panose="00000500000000000000" pitchFamily="50" charset="-95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15 τομείς προτεραιότητας</a:t>
            </a:r>
            <a:endParaRPr lang="it-IT" sz="4000" dirty="0">
              <a:latin typeface="Averta" panose="00000500000000000000" pitchFamily="50" charset="-95"/>
            </a:endParaRPr>
          </a:p>
          <a:p>
            <a:endParaRPr lang="el-GR" sz="4000" dirty="0">
              <a:latin typeface="Averta" panose="00000500000000000000" pitchFamily="50" charset="-95"/>
            </a:endParaRP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Λίστα προτεινόμενων μέτρων και δράσεων ανά τομέα</a:t>
            </a:r>
            <a:endParaRPr lang="it-IT" sz="4000" dirty="0">
              <a:latin typeface="Averta" panose="00000500000000000000" pitchFamily="50" charset="-95"/>
            </a:endParaRPr>
          </a:p>
          <a:p>
            <a:endParaRPr lang="en-US" sz="4000" dirty="0">
              <a:latin typeface="Averta" panose="00000500000000000000" pitchFamily="50" charset="-95"/>
            </a:endParaRPr>
          </a:p>
          <a:p>
            <a:pPr marL="571471" indent="-571471">
              <a:buFont typeface="Arial" panose="020B0604020202020204" pitchFamily="34" charset="0"/>
              <a:buChar char="•"/>
            </a:pPr>
            <a:r>
              <a:rPr lang="el-GR" sz="4000" dirty="0">
                <a:latin typeface="Averta" panose="00000500000000000000" pitchFamily="50" charset="-95"/>
              </a:rPr>
              <a:t>Υλοποίηση μέσω </a:t>
            </a:r>
            <a:r>
              <a:rPr lang="en-US" sz="4000" dirty="0">
                <a:latin typeface="Averta" panose="00000500000000000000" pitchFamily="50" charset="-95"/>
              </a:rPr>
              <a:t>13 </a:t>
            </a:r>
            <a:r>
              <a:rPr lang="el-GR" sz="4000" dirty="0" err="1">
                <a:latin typeface="Averta" panose="00000500000000000000" pitchFamily="50" charset="-95"/>
              </a:rPr>
              <a:t>ΠεΣΠΚΑ</a:t>
            </a:r>
            <a:r>
              <a:rPr lang="en-US" sz="4000" dirty="0">
                <a:latin typeface="Averta" panose="00000500000000000000" pitchFamily="50" charset="-95"/>
              </a:rPr>
              <a:t> </a:t>
            </a:r>
            <a:br>
              <a:rPr lang="el-GR" sz="4000" dirty="0">
                <a:latin typeface="Averta" panose="00000500000000000000" pitchFamily="50" charset="-95"/>
              </a:rPr>
            </a:br>
            <a:r>
              <a:rPr lang="en-US" sz="4000" dirty="0">
                <a:latin typeface="Averta" panose="00000500000000000000" pitchFamily="50" charset="-95"/>
              </a:rPr>
              <a:t>(</a:t>
            </a:r>
            <a:r>
              <a:rPr lang="el-GR" sz="4000" dirty="0">
                <a:latin typeface="Averta" panose="00000500000000000000" pitchFamily="50" charset="-95"/>
              </a:rPr>
              <a:t>σε εξέλιξη, έγκριση εντός 2022</a:t>
            </a:r>
            <a:r>
              <a:rPr lang="en-US" sz="4000" dirty="0">
                <a:latin typeface="Averta" panose="00000500000000000000" pitchFamily="50" charset="-95"/>
              </a:rPr>
              <a:t>) </a:t>
            </a:r>
          </a:p>
        </p:txBody>
      </p:sp>
      <p:sp>
        <p:nvSpPr>
          <p:cNvPr id="273" name="Ορθογώνιο 272"/>
          <p:cNvSpPr/>
          <p:nvPr/>
        </p:nvSpPr>
        <p:spPr>
          <a:xfrm>
            <a:off x="914141" y="151776"/>
            <a:ext cx="83106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6600" b="1" dirty="0">
              <a:solidFill>
                <a:srgbClr val="FDCE4E"/>
              </a:solidFill>
            </a:endParaRPr>
          </a:p>
          <a:p>
            <a:endParaRPr lang="el-GR" sz="4400" dirty="0">
              <a:solidFill>
                <a:srgbClr val="FDCE4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6397-1D79-9749-8213-AB404F063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3" y="12241162"/>
            <a:ext cx="5588000" cy="9982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7ED8D1-ED84-4F40-B2B8-9778155C4AFC}"/>
              </a:ext>
            </a:extLst>
          </p:cNvPr>
          <p:cNvCxnSpPr/>
          <p:nvPr/>
        </p:nvCxnSpPr>
        <p:spPr>
          <a:xfrm>
            <a:off x="1238863" y="11769213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01D8E3-AF5B-0747-8215-C462ED96F8FA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9" name="Ορθογώνιο 46">
            <a:extLst>
              <a:ext uri="{FF2B5EF4-FFF2-40B4-BE49-F238E27FC236}">
                <a16:creationId xmlns:a16="http://schemas.microsoft.com/office/drawing/2014/main" id="{D51F1168-3A08-F042-A084-3C4DF0DDE09B}"/>
              </a:ext>
            </a:extLst>
          </p:cNvPr>
          <p:cNvSpPr/>
          <p:nvPr/>
        </p:nvSpPr>
        <p:spPr>
          <a:xfrm>
            <a:off x="11245335" y="449"/>
            <a:ext cx="13136285" cy="137155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bg1"/>
              </a:solidFill>
              <a:latin typeface="Averta" panose="00000500000000000000" pitchFamily="50" charset="-95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85BE3-EF10-F842-AFA1-C5BE5FD6EB99}"/>
              </a:ext>
            </a:extLst>
          </p:cNvPr>
          <p:cNvSpPr txBox="1"/>
          <p:nvPr/>
        </p:nvSpPr>
        <p:spPr>
          <a:xfrm>
            <a:off x="11804269" y="398128"/>
            <a:ext cx="11997841" cy="1229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l-GR" sz="4000" b="1" dirty="0">
              <a:solidFill>
                <a:schemeClr val="bg1"/>
              </a:solidFill>
              <a:latin typeface="Averta" panose="00000500000000000000" pitchFamily="50" charset="-95"/>
              <a:ea typeface="Averta" charset="0"/>
              <a:cs typeface="Averta" charset="0"/>
            </a:endParaRPr>
          </a:p>
          <a:p>
            <a:pPr>
              <a:spcBef>
                <a:spcPts val="300"/>
              </a:spcBef>
              <a:spcAft>
                <a:spcPts val="2400"/>
              </a:spcAft>
            </a:pPr>
            <a:r>
              <a:rPr lang="el-GR" sz="4000" b="1" dirty="0">
                <a:solidFill>
                  <a:schemeClr val="bg1"/>
                </a:solidFill>
                <a:latin typeface="Averta" panose="00000500000000000000" pitchFamily="50" charset="-95"/>
                <a:ea typeface="Averta" charset="0"/>
                <a:cs typeface="Averta" charset="0"/>
              </a:rPr>
              <a:t>Πέντε</a:t>
            </a:r>
            <a:r>
              <a:rPr lang="en-US" sz="4000" b="1" dirty="0">
                <a:solidFill>
                  <a:schemeClr val="bg1"/>
                </a:solidFill>
                <a:latin typeface="Averta" panose="00000500000000000000" pitchFamily="50" charset="-95"/>
                <a:ea typeface="Averta" charset="0"/>
                <a:cs typeface="Averta" charset="0"/>
              </a:rPr>
              <a:t> (5)</a:t>
            </a:r>
            <a:r>
              <a:rPr lang="el-GR" sz="4000" b="1" dirty="0">
                <a:solidFill>
                  <a:schemeClr val="bg1"/>
                </a:solidFill>
                <a:latin typeface="Averta" panose="00000500000000000000" pitchFamily="50" charset="-95"/>
                <a:ea typeface="Averta" charset="0"/>
                <a:cs typeface="Averta" charset="0"/>
              </a:rPr>
              <a:t> ΒΑΣΙΚΟΙ</a:t>
            </a:r>
            <a:r>
              <a:rPr lang="en-US" sz="4000" b="1" dirty="0">
                <a:solidFill>
                  <a:schemeClr val="bg1"/>
                </a:solidFill>
                <a:latin typeface="Averta" panose="00000500000000000000" pitchFamily="50" charset="-95"/>
                <a:ea typeface="Averta" charset="0"/>
                <a:cs typeface="Averta" charset="0"/>
              </a:rPr>
              <a:t> </a:t>
            </a:r>
            <a:r>
              <a:rPr lang="el-GR" sz="4000" b="1" dirty="0">
                <a:solidFill>
                  <a:schemeClr val="bg1"/>
                </a:solidFill>
                <a:latin typeface="Averta" panose="00000500000000000000" pitchFamily="50" charset="-95"/>
                <a:ea typeface="Averta" charset="0"/>
                <a:cs typeface="Averta" charset="0"/>
              </a:rPr>
              <a:t>ΣΤΟΧΟΙ</a:t>
            </a:r>
          </a:p>
          <a:p>
            <a:pPr marL="742913" indent="-74291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Η συστηματοποίηση και </a:t>
            </a:r>
            <a:r>
              <a:rPr lang="el-GR" b="1" dirty="0">
                <a:solidFill>
                  <a:schemeClr val="bg1"/>
                </a:solidFill>
                <a:latin typeface="Averta" panose="00000500000000000000" pitchFamily="50" charset="-95"/>
              </a:rPr>
              <a:t>βελτίωση της διαδικασίας λήψης 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(βραχυχρόνιων και μακροχρόνιων) </a:t>
            </a:r>
            <a:r>
              <a:rPr lang="el-GR" b="1" dirty="0">
                <a:solidFill>
                  <a:schemeClr val="bg1"/>
                </a:solidFill>
                <a:latin typeface="Averta" panose="00000500000000000000" pitchFamily="50" charset="-95"/>
              </a:rPr>
              <a:t>αποφάσεων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 σχετικών με την προσαρμογή. </a:t>
            </a:r>
          </a:p>
          <a:p>
            <a:pPr marL="742913" indent="-74291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Η σύνδεση της προσαρμογής με την προώθηση ενός βιώσιμου αναπτυξιακού προτύπου μέσα από </a:t>
            </a:r>
            <a:r>
              <a:rPr lang="el-GR" b="1" dirty="0">
                <a:solidFill>
                  <a:schemeClr val="bg1"/>
                </a:solidFill>
                <a:latin typeface="Averta" panose="00000500000000000000" pitchFamily="50" charset="-95"/>
              </a:rPr>
              <a:t>περιφερειακά/τοπικά σχέδια δράσης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.</a:t>
            </a:r>
          </a:p>
          <a:p>
            <a:pPr marL="742913" indent="-74291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Η προώθηση δράσεων και πολιτικών προσαρμογής σε όλους τους </a:t>
            </a:r>
            <a:r>
              <a:rPr lang="el-GR" b="1" dirty="0">
                <a:solidFill>
                  <a:schemeClr val="bg1"/>
                </a:solidFill>
                <a:latin typeface="Averta" panose="00000500000000000000" pitchFamily="50" charset="-95"/>
              </a:rPr>
              <a:t>τομείς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 της ελληνικής οικονομίας με έμφαση στους πλέον ευάλωτους. </a:t>
            </a:r>
          </a:p>
          <a:p>
            <a:pPr marL="742913" indent="-74291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Δημιουργία ενός αποτελεσματικού </a:t>
            </a:r>
            <a:r>
              <a:rPr lang="el-GR" b="1" dirty="0">
                <a:solidFill>
                  <a:schemeClr val="bg1"/>
                </a:solidFill>
                <a:latin typeface="Averta" panose="00000500000000000000" pitchFamily="50" charset="-95"/>
              </a:rPr>
              <a:t>μηχανισμού παρακολούθηση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ς, αξιολόγησης και </a:t>
            </a:r>
            <a:r>
              <a:rPr lang="el-GR" dirty="0" err="1">
                <a:solidFill>
                  <a:schemeClr val="bg1"/>
                </a:solidFill>
                <a:latin typeface="Averta" panose="00000500000000000000" pitchFamily="50" charset="-95"/>
              </a:rPr>
              <a:t>επικαιροποίησης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 των δράσεων και πολιτικών προσαρμογής.</a:t>
            </a:r>
          </a:p>
          <a:p>
            <a:pPr marL="742913" indent="-742913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Η ενδυνάμωση της προσαρμοστικής ικανότητας της ελληνικής κοινωνίας μέσα από δράσεις </a:t>
            </a:r>
            <a:r>
              <a:rPr lang="el-GR" b="1" dirty="0">
                <a:solidFill>
                  <a:schemeClr val="bg1"/>
                </a:solidFill>
                <a:latin typeface="Averta" panose="00000500000000000000" pitchFamily="50" charset="-95"/>
              </a:rPr>
              <a:t>ενημέρωσης και ευαισθητοποίησης</a:t>
            </a:r>
            <a:r>
              <a:rPr lang="el-GR" dirty="0">
                <a:solidFill>
                  <a:schemeClr val="bg1"/>
                </a:solidFill>
                <a:latin typeface="Averta" panose="00000500000000000000" pitchFamily="50" charset="-95"/>
              </a:rPr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800" b="1" dirty="0">
              <a:solidFill>
                <a:schemeClr val="bg1"/>
              </a:solidFill>
              <a:ea typeface="Averta" charset="0"/>
              <a:cs typeface="Aver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4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95131" y="530728"/>
            <a:ext cx="23666796" cy="912094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200" dirty="0">
                <a:latin typeface="Averta" charset="0"/>
                <a:ea typeface="Averta" charset="0"/>
                <a:cs typeface="Averta" charset="0"/>
              </a:rPr>
              <a:t>Συμβολή του έργου στην εφαρμογή πολιτικής για την προσαρμογή στην κλιματική αλλαγή</a:t>
            </a:r>
            <a:endParaRPr lang="en-US" sz="4200" dirty="0">
              <a:latin typeface="Averta" charset="0"/>
              <a:ea typeface="Averta" charset="0"/>
              <a:cs typeface="Averta" charset="0"/>
            </a:endParaRPr>
          </a:p>
          <a:p>
            <a:endParaRPr lang="en-US" sz="4200" dirty="0"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862" y="1569976"/>
            <a:ext cx="22122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solidFill>
                  <a:schemeClr val="bg1"/>
                </a:solidFill>
                <a:latin typeface="Averta" charset="0"/>
              </a:rPr>
              <a:t>Καθορισμός προτεραιοτήτων για τη χρηματοδότηση δράσεων προσαρμογής για τη</a:t>
            </a: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pPr indent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r>
              <a:rPr lang="en-US" sz="3200" dirty="0">
                <a:latin typeface="Averta" charset="0"/>
                <a:ea typeface="Averta" charset="0"/>
                <a:cs typeface="Averta" charset="0"/>
              </a:rPr>
              <a:t>		</a:t>
            </a:r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D8049-AF9C-4346-9B05-CAE0C800B492}"/>
              </a:ext>
            </a:extLst>
          </p:cNvPr>
          <p:cNvCxnSpPr/>
          <p:nvPr/>
        </p:nvCxnSpPr>
        <p:spPr>
          <a:xfrm>
            <a:off x="1238863" y="11769213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1D9F07-0BE7-8A4A-B3E9-9CBA5E8C324C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6CF38-AE2C-D643-B718-13A0D6653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3" y="12241162"/>
            <a:ext cx="5588000" cy="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95131" y="530728"/>
            <a:ext cx="23666796" cy="912094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200" dirty="0">
                <a:latin typeface="Averta" charset="0"/>
                <a:ea typeface="Averta" charset="0"/>
                <a:cs typeface="Averta" charset="0"/>
              </a:rPr>
              <a:t>Συμβολή του έργου στην εφαρμογή πολιτικής για την προσαρμογή στην κλιματική αλλαγή</a:t>
            </a:r>
            <a:endParaRPr lang="en-US" sz="4200" dirty="0">
              <a:latin typeface="Averta" charset="0"/>
              <a:ea typeface="Averta" charset="0"/>
              <a:cs typeface="Averta" charset="0"/>
            </a:endParaRPr>
          </a:p>
          <a:p>
            <a:endParaRPr lang="en-US" sz="4200" dirty="0"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862" y="1569976"/>
            <a:ext cx="22122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400" b="1" dirty="0">
                <a:solidFill>
                  <a:srgbClr val="68B259"/>
                </a:solidFill>
                <a:latin typeface="Averta"/>
              </a:rPr>
              <a:t>Ενίσχυση της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υλοπο</a:t>
            </a:r>
            <a:r>
              <a:rPr lang="it-IT" sz="3400" b="1" dirty="0" err="1">
                <a:solidFill>
                  <a:srgbClr val="68B259"/>
                </a:solidFill>
                <a:latin typeface="Averta"/>
              </a:rPr>
              <a:t>ί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ησης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της ΕΣΠΚΑ και των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ΠεΣΠΚΑ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</a:t>
            </a:r>
            <a:endParaRPr lang="en-US" sz="3400" b="1" dirty="0">
              <a:solidFill>
                <a:srgbClr val="68B259"/>
              </a:solidFill>
              <a:latin typeface="Averta"/>
            </a:endParaRP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Βελτίωση πρόσβασης σε κλιματικές πληροφορίες και δεδομένα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Ανάπτυξη των ικανοτήτων του ανθρώπινου δυναμικού των αρχών που καλούνται να υλοποιήσουν δράσεις και πολιτικές προσαρμογής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Εκπόνηση τοπικών σχεδίων για την προσαρμογή στην κλιματική αλλαγή 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Υλοποίηση πιλοτικών δράσεων σε τομείς προτεραιότητας για την προσαρμογή στην κλιματική αλλαγή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Δημιουργία ενός αποτελεσματικού μηχανισμού παρακολούθησης, αξιολόγησης και επικαιροποίησης των δράσεων και πολιτικών προσαρμογής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Ενημέρωση και ευαισθητοποίηση των πολιτών</a:t>
            </a:r>
          </a:p>
          <a:p>
            <a:pPr marL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pPr marL="1876425" indent="-57150">
              <a:spcAft>
                <a:spcPts val="1200"/>
              </a:spcAft>
              <a:defRPr/>
            </a:pPr>
            <a:r>
              <a:rPr lang="el-GR" sz="3400" b="1" dirty="0">
                <a:solidFill>
                  <a:schemeClr val="bg1"/>
                </a:solidFill>
                <a:latin typeface="Averta"/>
              </a:rPr>
              <a:t>Προετοιμασία αναθεώρησης της ΕΣΠΚΑ και των </a:t>
            </a:r>
            <a:r>
              <a:rPr lang="el-GR" sz="3400" b="1" dirty="0" err="1">
                <a:solidFill>
                  <a:schemeClr val="bg1"/>
                </a:solidFill>
                <a:latin typeface="Averta"/>
              </a:rPr>
              <a:t>ΠεΣΠΚΑ</a:t>
            </a: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r>
              <a:rPr lang="en-US" sz="3200" dirty="0">
                <a:latin typeface="Averta" charset="0"/>
                <a:ea typeface="Averta" charset="0"/>
                <a:cs typeface="Averta" charset="0"/>
              </a:rPr>
              <a:t>		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53F92-8E93-1541-AD01-0C45A5D57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3" y="12241162"/>
            <a:ext cx="5588000" cy="9982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30179-9047-F945-BFDF-B310DB9DAA5B}"/>
              </a:ext>
            </a:extLst>
          </p:cNvPr>
          <p:cNvCxnSpPr/>
          <p:nvPr/>
        </p:nvCxnSpPr>
        <p:spPr>
          <a:xfrm>
            <a:off x="1238863" y="11769213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294E8B-94FC-5C4D-9D10-546C68D4FDFD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0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95131" y="530728"/>
            <a:ext cx="23666796" cy="912094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200" dirty="0">
                <a:latin typeface="Averta" charset="0"/>
                <a:ea typeface="Averta" charset="0"/>
                <a:cs typeface="Averta" charset="0"/>
              </a:rPr>
              <a:t>Συμβολή του έργου στην εφαρμογή πολιτικής για την προσαρμογή στην κλιματική αλλαγή</a:t>
            </a:r>
            <a:endParaRPr lang="en-US" sz="4200" dirty="0">
              <a:latin typeface="Averta" charset="0"/>
              <a:ea typeface="Averta" charset="0"/>
              <a:cs typeface="Averta" charset="0"/>
            </a:endParaRPr>
          </a:p>
          <a:p>
            <a:endParaRPr lang="en-US" sz="4200" dirty="0"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862" y="1569976"/>
            <a:ext cx="22122582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400" b="1" dirty="0">
                <a:solidFill>
                  <a:srgbClr val="68B259"/>
                </a:solidFill>
                <a:latin typeface="Averta"/>
              </a:rPr>
              <a:t>Ενίσχυση της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υλοπο</a:t>
            </a:r>
            <a:r>
              <a:rPr lang="it-IT" sz="3400" b="1" dirty="0" err="1">
                <a:solidFill>
                  <a:srgbClr val="68B259"/>
                </a:solidFill>
                <a:latin typeface="Averta"/>
              </a:rPr>
              <a:t>ί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ησης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της ΕΣΠΚΑ και των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ΠεΣΠΚΑ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</a:t>
            </a:r>
            <a:endParaRPr lang="en-US" sz="3400" b="1" dirty="0">
              <a:solidFill>
                <a:srgbClr val="68B259"/>
              </a:solidFill>
              <a:latin typeface="Averta"/>
            </a:endParaRP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Βελτίωση πρόσβασης σε κλιματικές πληροφορίες και δεδομένα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Ανάπτυξη των ικανοτήτων του ανθρώπινου δυναμικού των αρχών που καλούνται να υλοποιήσουν δράσεις και πολιτικές προσαρμογής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Εκπόνηση τοπικών σχεδίων για την προσαρμογή στην κλιματική αλλαγή 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Υλοποίηση πιλοτικών δράσεων σε τομείς προτεραιότητας για την προσαρμογή στην κλιματική αλλαγή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Δημιουργία ενός αποτελεσματικού μηχανισμού παρακολούθησης, αξιολόγησης και επικαιροποίησης των δράσεων και πολιτικών προσαρμογής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Ενημέρωση και ευαισθητοποίηση των πολιτών</a:t>
            </a:r>
          </a:p>
          <a:p>
            <a:pPr marL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pPr marL="1876425" indent="-57150">
              <a:spcAft>
                <a:spcPts val="1200"/>
              </a:spcAft>
              <a:defRPr/>
            </a:pPr>
            <a:r>
              <a:rPr lang="el-GR" sz="3400" b="1" dirty="0">
                <a:solidFill>
                  <a:srgbClr val="68B259"/>
                </a:solidFill>
                <a:latin typeface="Averta"/>
              </a:rPr>
              <a:t>Προετοιμασία αναθεώρησης της ΕΣΠΚΑ και των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ΠεΣΠΚΑ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 err="1">
                <a:latin typeface="Averta" charset="0"/>
              </a:rPr>
              <a:t>Επικαιροποίηση</a:t>
            </a:r>
            <a:r>
              <a:rPr lang="el-GR" sz="3200" dirty="0">
                <a:latin typeface="Averta" charset="0"/>
              </a:rPr>
              <a:t> </a:t>
            </a:r>
            <a:r>
              <a:rPr lang="el-GR" sz="3200" dirty="0" err="1">
                <a:latin typeface="Averta" charset="0"/>
              </a:rPr>
              <a:t>πολυτομεακής</a:t>
            </a:r>
            <a:r>
              <a:rPr lang="el-GR" sz="3200" dirty="0">
                <a:latin typeface="Averta" charset="0"/>
              </a:rPr>
              <a:t> μελέτης για τις επιπτώσεις της κλιματικής αλλαγής (</a:t>
            </a:r>
            <a:r>
              <a:rPr lang="el-GR" sz="3200" dirty="0" err="1">
                <a:latin typeface="Averta" charset="0"/>
              </a:rPr>
              <a:t>ΤτΕ</a:t>
            </a:r>
            <a:r>
              <a:rPr lang="el-GR" sz="3200" dirty="0">
                <a:latin typeface="Averta" charset="0"/>
              </a:rPr>
              <a:t>, 2011)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Αξιολόγηση και αναθεώρηση της ΕΣΠΚΑ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Προτάσεις για την αξιολόγηση και αναθεώρηση των </a:t>
            </a:r>
            <a:r>
              <a:rPr lang="el-GR" sz="3200" dirty="0" err="1">
                <a:latin typeface="Averta" charset="0"/>
              </a:rPr>
              <a:t>ΠεΣΠΚΑ</a:t>
            </a:r>
            <a:endParaRPr lang="el-GR" sz="3200" dirty="0">
              <a:latin typeface="Averta" charset="0"/>
            </a:endParaRPr>
          </a:p>
          <a:p>
            <a:pPr marL="1876425">
              <a:defRPr/>
            </a:pPr>
            <a:endParaRPr lang="el-GR" sz="3200" dirty="0"/>
          </a:p>
          <a:p>
            <a:pPr indent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r>
              <a:rPr lang="en-US" sz="3200" dirty="0">
                <a:latin typeface="Averta" charset="0"/>
                <a:ea typeface="Averta" charset="0"/>
                <a:cs typeface="Averta" charset="0"/>
              </a:rPr>
              <a:t>		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202F2-7304-A048-9804-08689C0A60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3" y="12241162"/>
            <a:ext cx="5588000" cy="9982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F98202-DFD6-CB4A-8703-9B6839D464C0}"/>
              </a:ext>
            </a:extLst>
          </p:cNvPr>
          <p:cNvCxnSpPr/>
          <p:nvPr/>
        </p:nvCxnSpPr>
        <p:spPr>
          <a:xfrm>
            <a:off x="1238863" y="11769213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BDC5B0-73FF-9645-AFF5-B3F53CD71D14}"/>
              </a:ext>
            </a:extLst>
          </p:cNvPr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7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95131" y="530728"/>
            <a:ext cx="23666796" cy="912094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200" dirty="0">
                <a:latin typeface="Averta" charset="0"/>
                <a:ea typeface="Averta" charset="0"/>
                <a:cs typeface="Averta" charset="0"/>
              </a:rPr>
              <a:t>Συμβολή του έργου στην εφαρμογή πολιτικής για την προσαρμογή στην κλιματική αλλαγή</a:t>
            </a:r>
            <a:endParaRPr lang="en-US" sz="4200" dirty="0">
              <a:latin typeface="Averta" charset="0"/>
              <a:ea typeface="Averta" charset="0"/>
              <a:cs typeface="Averta" charset="0"/>
            </a:endParaRPr>
          </a:p>
          <a:p>
            <a:endParaRPr lang="en-US" sz="4200" dirty="0">
              <a:latin typeface="Averta" charset="0"/>
              <a:ea typeface="Averta" charset="0"/>
              <a:cs typeface="Avert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62" y="12417063"/>
            <a:ext cx="5588000" cy="9982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83954" y="12020224"/>
            <a:ext cx="21814504" cy="0"/>
          </a:xfrm>
          <a:prstGeom prst="line">
            <a:avLst/>
          </a:prstGeom>
          <a:ln>
            <a:solidFill>
              <a:srgbClr val="296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38862" y="1569976"/>
            <a:ext cx="22122582" cy="1197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6425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400" b="1" dirty="0">
                <a:solidFill>
                  <a:srgbClr val="68B259"/>
                </a:solidFill>
                <a:latin typeface="Averta"/>
              </a:rPr>
              <a:t>Ενίσχυση της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υλοπο</a:t>
            </a:r>
            <a:r>
              <a:rPr lang="it-IT" sz="3400" b="1" dirty="0" err="1">
                <a:solidFill>
                  <a:srgbClr val="68B259"/>
                </a:solidFill>
                <a:latin typeface="Averta"/>
              </a:rPr>
              <a:t>ί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ησης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της ΕΣΠΚΑ και των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ΠεΣΠΚΑ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</a:t>
            </a:r>
            <a:endParaRPr lang="en-US" sz="3400" b="1" dirty="0">
              <a:solidFill>
                <a:srgbClr val="68B259"/>
              </a:solidFill>
              <a:latin typeface="Averta"/>
            </a:endParaRP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Βελτίωση πρόσβασης σε κλιματικές πληροφορίες και δεδομένα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Ανάπτυξη των ικανοτήτων του ανθρώπινου δυναμικού των αρχών που καλούνται να υλοποιήσουν δράσεις και πολιτικές προσαρμογής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Εκπόνηση τοπικών σχεδίων για την προσαρμογή στην κλιματική αλλαγή 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Υλοποίηση πιλοτικών δράσεων σε τομείς προτεραιότητας για την προσαρμογή στην κλιματική αλλαγή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Δημιουργία ενός αποτελεσματικού μηχανισμού παρακολούθησης, αξιολόγησης και επικαιροποίησης των δράσεων και πολιτικών προσαρμογής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Ενημέρωση και ευαισθητοποίηση των πολιτών</a:t>
            </a:r>
          </a:p>
          <a:p>
            <a:pPr marL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pPr marL="1876425" indent="-57150">
              <a:spcAft>
                <a:spcPts val="1200"/>
              </a:spcAft>
              <a:defRPr/>
            </a:pPr>
            <a:r>
              <a:rPr lang="el-GR" sz="3400" b="1" dirty="0">
                <a:solidFill>
                  <a:srgbClr val="68B259"/>
                </a:solidFill>
                <a:latin typeface="Averta"/>
              </a:rPr>
              <a:t>Προετοιμασία αναθεώρησης της ΕΣΠΚΑ και των </a:t>
            </a:r>
            <a:r>
              <a:rPr lang="el-GR" sz="3400" b="1" dirty="0" err="1">
                <a:solidFill>
                  <a:srgbClr val="68B259"/>
                </a:solidFill>
                <a:latin typeface="Averta"/>
              </a:rPr>
              <a:t>ΠεΣΠΚΑ</a:t>
            </a:r>
            <a:r>
              <a:rPr lang="el-GR" sz="3400" b="1" dirty="0">
                <a:solidFill>
                  <a:srgbClr val="68B259"/>
                </a:solidFill>
                <a:latin typeface="Averta"/>
              </a:rPr>
              <a:t> 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 err="1">
                <a:latin typeface="Averta" charset="0"/>
              </a:rPr>
              <a:t>Επικαιροποίηση</a:t>
            </a:r>
            <a:r>
              <a:rPr lang="el-GR" sz="3200" dirty="0">
                <a:latin typeface="Averta" charset="0"/>
              </a:rPr>
              <a:t> </a:t>
            </a:r>
            <a:r>
              <a:rPr lang="el-GR" sz="3200" dirty="0" err="1">
                <a:latin typeface="Averta" charset="0"/>
              </a:rPr>
              <a:t>πολυτομεακής</a:t>
            </a:r>
            <a:r>
              <a:rPr lang="el-GR" sz="3200" dirty="0">
                <a:latin typeface="Averta" charset="0"/>
              </a:rPr>
              <a:t> μελέτης για τις επιπτώσεις της κλιματικής αλλαγής (</a:t>
            </a:r>
            <a:r>
              <a:rPr lang="el-GR" sz="3200" dirty="0" err="1">
                <a:latin typeface="Averta" charset="0"/>
              </a:rPr>
              <a:t>ΤτΕ</a:t>
            </a:r>
            <a:r>
              <a:rPr lang="el-GR" sz="3200" dirty="0">
                <a:latin typeface="Averta" charset="0"/>
              </a:rPr>
              <a:t>, 2011)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Αξιολόγηση και αναθεώρηση της ΕΣΠΚΑ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Προτάσεις για την αξιολόγηση και αναθεώρηση των </a:t>
            </a:r>
            <a:r>
              <a:rPr lang="el-GR" sz="3200" dirty="0" err="1">
                <a:latin typeface="Averta" charset="0"/>
              </a:rPr>
              <a:t>ΠεΣΠΚΑ</a:t>
            </a:r>
            <a:endParaRPr lang="el-GR" sz="3200" dirty="0">
              <a:latin typeface="Averta" charset="0"/>
            </a:endParaRPr>
          </a:p>
          <a:p>
            <a:pPr marL="1876425">
              <a:defRPr/>
            </a:pPr>
            <a:endParaRPr lang="el-GR" sz="3200" dirty="0"/>
          </a:p>
          <a:p>
            <a:pPr marL="1876425" indent="-57150">
              <a:spcAft>
                <a:spcPts val="1200"/>
              </a:spcAft>
              <a:defRPr/>
            </a:pPr>
            <a:r>
              <a:rPr lang="el-GR" sz="3400" b="1" dirty="0">
                <a:solidFill>
                  <a:srgbClr val="68B259"/>
                </a:solidFill>
                <a:latin typeface="Averta"/>
              </a:rPr>
              <a:t>Συμπληρωματική χρηματοδότηση 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Κινητοποίηση και παρακολούθηση συμπληρωματικών ευρωπαϊκών &amp; εθνικών πόρων και χρηματοδοτικών εργαλείων (2014-2020, 2021-2027)</a:t>
            </a:r>
          </a:p>
          <a:p>
            <a:pPr marL="2238375" indent="-361950" fontAlgn="t">
              <a:buFont typeface="Arial" pitchFamily="34" charset="0"/>
              <a:buChar char="•"/>
              <a:defRPr/>
            </a:pPr>
            <a:r>
              <a:rPr lang="el-GR" sz="3200" dirty="0">
                <a:latin typeface="Averta" charset="0"/>
              </a:rPr>
              <a:t>Καθορισμός προτεραιοτήτων για τη χρηματοδότηση δράσεων προσαρμογής για την επόμενη προγραμματική περίοδο (2028+)</a:t>
            </a:r>
          </a:p>
          <a:p>
            <a:pPr marL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pPr indent="18764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rta" charset="0"/>
              <a:ea typeface="Averta" charset="0"/>
              <a:cs typeface="Averta" charset="0"/>
            </a:endParaRPr>
          </a:p>
          <a:p>
            <a:r>
              <a:rPr lang="en-US" sz="3200" dirty="0">
                <a:latin typeface="Averta" charset="0"/>
                <a:ea typeface="Averta" charset="0"/>
                <a:cs typeface="Averta" charset="0"/>
              </a:rPr>
              <a:t>		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379380" y="12536128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dirty="0" err="1">
                <a:solidFill>
                  <a:srgbClr val="296632"/>
                </a:solidFill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lang="en-US" sz="2600" b="0" i="0" dirty="0">
              <a:solidFill>
                <a:srgbClr val="296632"/>
              </a:solidFill>
              <a:latin typeface="Averta" charset="0"/>
              <a:ea typeface="Averta" charset="0"/>
              <a:cs typeface="Aver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1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32805" y="4535036"/>
            <a:ext cx="9572982" cy="856048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9380" y="1302070"/>
            <a:ext cx="3982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E5096"/>
                </a:solidFill>
                <a:effectLst/>
                <a:uLnTx/>
                <a:uFillTx/>
                <a:latin typeface="Averta" charset="0"/>
                <a:ea typeface="Averta" charset="0"/>
                <a:cs typeface="Averta" charset="0"/>
              </a:rPr>
              <a:t>www.adaptivegreece.gr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E5096"/>
              </a:solidFill>
              <a:effectLst/>
              <a:uLnTx/>
              <a:uFillTx/>
              <a:latin typeface="Averta" charset="0"/>
              <a:ea typeface="Averta" charset="0"/>
              <a:cs typeface="Averta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613116" y="5413120"/>
            <a:ext cx="201734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</a:rPr>
              <a:t>LIFE-IP AdaptInGR</a:t>
            </a:r>
            <a:endParaRPr kumimoji="0" lang="el-GR" altLang="el-G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panose="00000500000000000000" pitchFamily="50" charset="-95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panose="00000500000000000000" pitchFamily="50" charset="-95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800" b="1" dirty="0">
                <a:solidFill>
                  <a:prstClr val="white"/>
                </a:solidFill>
                <a:latin typeface="Averta" panose="00000500000000000000" pitchFamily="50" charset="-95"/>
              </a:rPr>
              <a:t>Δράσεις για την ενίσχυση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</a:rPr>
              <a:t> της υλοποίησης της ΕΣΠΚΑ και των </a:t>
            </a:r>
            <a:r>
              <a:rPr kumimoji="0" lang="el-G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" panose="00000500000000000000" pitchFamily="50" charset="-95"/>
              </a:rPr>
              <a:t>ΠεΣΠΚΑ</a:t>
            </a: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" panose="00000500000000000000" pitchFamily="50" charset="-95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708B-6D3E-CF47-A25A-E3530DFB4F09}"/>
              </a:ext>
            </a:extLst>
          </p:cNvPr>
          <p:cNvSpPr txBox="1"/>
          <p:nvPr/>
        </p:nvSpPr>
        <p:spPr>
          <a:xfrm>
            <a:off x="23853913" y="13517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4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7021</TotalTime>
  <Words>2328</Words>
  <Application>Microsoft Macintosh PowerPoint</Application>
  <PresentationFormat>Custom</PresentationFormat>
  <Paragraphs>348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Mincho</vt:lpstr>
      <vt:lpstr>Arial</vt:lpstr>
      <vt:lpstr>Averta</vt:lpstr>
      <vt:lpstr>Averta Semibold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eleni karali</cp:lastModifiedBy>
  <cp:revision>368</cp:revision>
  <cp:lastPrinted>2022-06-21T08:30:52Z</cp:lastPrinted>
  <dcterms:created xsi:type="dcterms:W3CDTF">2019-05-29T13:20:50Z</dcterms:created>
  <dcterms:modified xsi:type="dcterms:W3CDTF">2022-06-21T08:34:17Z</dcterms:modified>
</cp:coreProperties>
</file>